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gif" ContentType="image/gif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3650" r:id="rId2"/>
  </p:sldMasterIdLst>
  <p:notesMasterIdLst>
    <p:notesMasterId r:id="rId53"/>
  </p:notesMasterIdLst>
  <p:sldIdLst>
    <p:sldId id="257" r:id="rId3"/>
    <p:sldId id="258" r:id="rId4"/>
    <p:sldId id="351" r:id="rId5"/>
    <p:sldId id="343" r:id="rId6"/>
    <p:sldId id="345" r:id="rId7"/>
    <p:sldId id="346" r:id="rId8"/>
    <p:sldId id="347" r:id="rId9"/>
    <p:sldId id="348" r:id="rId10"/>
    <p:sldId id="349" r:id="rId11"/>
    <p:sldId id="297" r:id="rId12"/>
    <p:sldId id="298" r:id="rId13"/>
    <p:sldId id="299" r:id="rId14"/>
    <p:sldId id="300" r:id="rId15"/>
    <p:sldId id="301" r:id="rId16"/>
    <p:sldId id="302" r:id="rId17"/>
    <p:sldId id="304" r:id="rId18"/>
    <p:sldId id="260" r:id="rId19"/>
    <p:sldId id="305" r:id="rId20"/>
    <p:sldId id="287" r:id="rId21"/>
    <p:sldId id="288" r:id="rId22"/>
    <p:sldId id="306" r:id="rId23"/>
    <p:sldId id="308" r:id="rId24"/>
    <p:sldId id="309" r:id="rId25"/>
    <p:sldId id="310" r:id="rId26"/>
    <p:sldId id="307" r:id="rId27"/>
    <p:sldId id="311" r:id="rId28"/>
    <p:sldId id="312" r:id="rId29"/>
    <p:sldId id="313" r:id="rId30"/>
    <p:sldId id="314" r:id="rId31"/>
    <p:sldId id="326" r:id="rId32"/>
    <p:sldId id="327" r:id="rId33"/>
    <p:sldId id="328" r:id="rId34"/>
    <p:sldId id="329" r:id="rId35"/>
    <p:sldId id="330" r:id="rId36"/>
    <p:sldId id="331" r:id="rId37"/>
    <p:sldId id="320" r:id="rId38"/>
    <p:sldId id="321" r:id="rId39"/>
    <p:sldId id="338" r:id="rId40"/>
    <p:sldId id="339" r:id="rId41"/>
    <p:sldId id="340" r:id="rId42"/>
    <p:sldId id="341" r:id="rId43"/>
    <p:sldId id="342" r:id="rId44"/>
    <p:sldId id="332" r:id="rId45"/>
    <p:sldId id="333" r:id="rId46"/>
    <p:sldId id="334" r:id="rId47"/>
    <p:sldId id="335" r:id="rId48"/>
    <p:sldId id="336" r:id="rId49"/>
    <p:sldId id="337" r:id="rId50"/>
    <p:sldId id="325" r:id="rId51"/>
    <p:sldId id="259" r:id="rId52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6600"/>
    <a:srgbClr val="00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DBED569-4797-4DF1-A0F4-6AAB3CD982D8}" styleName="浅色样式 3 - 强调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39" d="100"/>
          <a:sy n="39" d="100"/>
        </p:scale>
        <p:origin x="-137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slide" Target="slides/slide48.xml"/><Relationship Id="rId55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slide" Target="slides/slide39.xml"/><Relationship Id="rId54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openxmlformats.org/officeDocument/2006/relationships/theme" Target="theme/theme1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3" Type="http://schemas.openxmlformats.org/officeDocument/2006/relationships/slide" Target="slides/slid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NUL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7E2BE62-6DD5-4137-A97D-DB7A2930DEFD}" type="datetimeFigureOut">
              <a:rPr lang="zh-CN" altLang="en-US"/>
              <a:pPr>
                <a:defRPr/>
              </a:pPr>
              <a:t>2015/8/12 Wednesday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CDA8169F-E79A-43C4-80D8-2AA765C14EB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1879105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fld id="{2F4B914B-FAAC-4A0D-BC3A-4E2270B32B28}" type="slidenum">
              <a:rPr lang="en-US" altLang="zh-CN" smtClean="0"/>
              <a:pPr eaLnBrk="1" hangingPunct="1"/>
              <a:t>37</a:t>
            </a:fld>
            <a:endParaRPr lang="en-US" altLang="zh-CN" smtClean="0"/>
          </a:p>
        </p:txBody>
      </p:sp>
      <p:sp>
        <p:nvSpPr>
          <p:cNvPr id="51203" name="Rectangle 2"/>
          <p:cNvSpPr>
            <a:spLocks noRo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1204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zh-CN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fld id="{9E77BBE2-F276-446D-BDC6-AFC7C72455F1}" type="slidenum">
              <a:rPr lang="en-US" altLang="zh-CN" smtClean="0"/>
              <a:pPr eaLnBrk="1" hangingPunct="1"/>
              <a:t>49</a:t>
            </a:fld>
            <a:endParaRPr lang="en-US" altLang="zh-CN" smtClean="0"/>
          </a:p>
        </p:txBody>
      </p:sp>
      <p:sp>
        <p:nvSpPr>
          <p:cNvPr id="52227" name="Rectangle 2"/>
          <p:cNvSpPr>
            <a:spLocks noRo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222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zh-CN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05B389-56CC-4B0A-BF61-95FE1BA887CF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0144357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77A3BB-94CE-4100-89CE-2E079B96B57F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5328923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AE49B1-E06D-4C73-8189-E8D0D6AD6775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62943174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>
  <p:cSld name="标题，一项大型内容和两项小型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094" y="273844"/>
            <a:ext cx="8229812" cy="114300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094" y="1599406"/>
            <a:ext cx="4012271" cy="452636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quarter" idx="2"/>
          </p:nvPr>
        </p:nvSpPr>
        <p:spPr>
          <a:xfrm>
            <a:off x="4672518" y="1599406"/>
            <a:ext cx="4014388" cy="21669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内容占位符 4"/>
          <p:cNvSpPr>
            <a:spLocks noGrp="1"/>
          </p:cNvSpPr>
          <p:nvPr>
            <p:ph sz="quarter" idx="3"/>
          </p:nvPr>
        </p:nvSpPr>
        <p:spPr>
          <a:xfrm>
            <a:off x="4672518" y="3956844"/>
            <a:ext cx="4014388" cy="216892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日期占位符 5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页脚占位符 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" name="灯片编号占位符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0266BE-DDCE-427D-87C3-06FECEF6F1DE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789835188"/>
      </p:ext>
    </p:extLst>
  </p:cSld>
  <p:clrMapOvr>
    <a:masterClrMapping/>
  </p:clrMapOvr>
  <p:transition>
    <p:split orient="vert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"/>
          <p:cNvSpPr txBox="1">
            <a:spLocks noChangeArrowheads="1"/>
          </p:cNvSpPr>
          <p:nvPr/>
        </p:nvSpPr>
        <p:spPr bwMode="auto">
          <a:xfrm>
            <a:off x="684213" y="511175"/>
            <a:ext cx="10795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 altLang="zh-CN" sz="2000" b="1">
                <a:solidFill>
                  <a:schemeClr val="bg1"/>
                </a:solidFill>
                <a:latin typeface="Verdana" pitchFamily="34" charset="0"/>
              </a:rPr>
              <a:t>LOGO</a:t>
            </a:r>
          </a:p>
        </p:txBody>
      </p:sp>
    </p:spTree>
    <p:extLst>
      <p:ext uri="{BB962C8B-B14F-4D97-AF65-F5344CB8AC3E}">
        <p14:creationId xmlns:p14="http://schemas.microsoft.com/office/powerpoint/2010/main" val="288088597"/>
      </p:ext>
    </p:extLst>
  </p:cSld>
  <p:clrMapOvr>
    <a:masterClrMapping/>
  </p:clrMapOvr>
  <p:transition>
    <p:split orient="vert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11694098"/>
      </p:ext>
    </p:extLst>
  </p:cSld>
  <p:clrMapOvr>
    <a:masterClrMapping/>
  </p:clrMapOvr>
  <p:transition>
    <p:split orient="vert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1727331506"/>
      </p:ext>
    </p:extLst>
  </p:cSld>
  <p:clrMapOvr>
    <a:masterClrMapping/>
  </p:clrMapOvr>
  <p:transition>
    <p:split orient="vert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88641985"/>
      </p:ext>
    </p:extLst>
  </p:cSld>
  <p:clrMapOvr>
    <a:masterClrMapping/>
  </p:clrMapOvr>
  <p:transition>
    <p:split orient="vert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99608411"/>
      </p:ext>
    </p:extLst>
  </p:cSld>
  <p:clrMapOvr>
    <a:masterClrMapping/>
  </p:clrMapOvr>
  <p:transition>
    <p:split orient="vert"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83327293"/>
      </p:ext>
    </p:extLst>
  </p:cSld>
  <p:clrMapOvr>
    <a:masterClrMapping/>
  </p:clrMapOvr>
  <p:transition>
    <p:split orient="vert"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43560792"/>
      </p:ext>
    </p:extLst>
  </p:cSld>
  <p:clrMapOvr>
    <a:masterClrMapping/>
  </p:clrMapOvr>
  <p:transition>
    <p:split orient="vert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8AD9AB-67E6-44D1-A268-C29FCBFDFE9B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60177490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1734783881"/>
      </p:ext>
    </p:extLst>
  </p:cSld>
  <p:clrMapOvr>
    <a:masterClrMapping/>
  </p:clrMapOvr>
  <p:transition>
    <p:split orient="vert"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4104733938"/>
      </p:ext>
    </p:extLst>
  </p:cSld>
  <p:clrMapOvr>
    <a:masterClrMapping/>
  </p:clrMapOvr>
  <p:transition>
    <p:split orient="vert"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04710153"/>
      </p:ext>
    </p:extLst>
  </p:cSld>
  <p:clrMapOvr>
    <a:masterClrMapping/>
  </p:clrMapOvr>
  <p:transition>
    <p:split orient="vert"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7597884"/>
      </p:ext>
    </p:extLst>
  </p:cSld>
  <p:clrMapOvr>
    <a:masterClrMapping/>
  </p:clrMapOvr>
  <p:transition>
    <p:split orient="vert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008B12-C11C-476A-9772-C4EDB1A43A12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8072128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804B32-0F3D-4141-8F99-8C959C11F42C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2933103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6B2C60-B1CB-4717-9CBA-3A51C2F9D266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9442954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BF1063-E9A9-47B9-8AC7-DDDACB0E3300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5332607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9C1594-8EE9-453D-9E9C-BA49F6EC6C5A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6447873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AC8F68-0034-4C13-A399-900BE812A2D6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7788454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CD847E-B270-4593-9D75-76DEDADA01F7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8988371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pitchFamily="34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19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pitchFamily="34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pitchFamily="34" charset="0"/>
              </a:defRPr>
            </a:lvl1pPr>
          </a:lstStyle>
          <a:p>
            <a:pPr>
              <a:defRPr/>
            </a:pPr>
            <a:fld id="{C8A4758D-EF7A-4007-B717-871745E031B5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9" r:id="rId1"/>
    <p:sldLayoutId id="2147483800" r:id="rId2"/>
    <p:sldLayoutId id="2147483801" r:id="rId3"/>
    <p:sldLayoutId id="2147483802" r:id="rId4"/>
    <p:sldLayoutId id="2147483803" r:id="rId5"/>
    <p:sldLayoutId id="2147483804" r:id="rId6"/>
    <p:sldLayoutId id="2147483805" r:id="rId7"/>
    <p:sldLayoutId id="2147483806" r:id="rId8"/>
    <p:sldLayoutId id="2147483807" r:id="rId9"/>
    <p:sldLayoutId id="2147483808" r:id="rId10"/>
    <p:sldLayoutId id="2147483809" r:id="rId11"/>
    <p:sldLayoutId id="2147483820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821" r:id="rId1"/>
    <p:sldLayoutId id="2147483810" r:id="rId2"/>
    <p:sldLayoutId id="2147483811" r:id="rId3"/>
    <p:sldLayoutId id="2147483812" r:id="rId4"/>
    <p:sldLayoutId id="2147483813" r:id="rId5"/>
    <p:sldLayoutId id="2147483814" r:id="rId6"/>
    <p:sldLayoutId id="2147483815" r:id="rId7"/>
    <p:sldLayoutId id="2147483816" r:id="rId8"/>
    <p:sldLayoutId id="2147483817" r:id="rId9"/>
    <p:sldLayoutId id="2147483818" r:id="rId10"/>
    <p:sldLayoutId id="2147483819" r:id="rId11"/>
  </p:sldLayoutIdLst>
  <p:transition>
    <p:split orient="vert"/>
  </p:transition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ea typeface="宋体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audio" Target="../media/audio4.wav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5.gi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audio" Target="../media/audio6.wav"/><Relationship Id="rId2" Type="http://schemas.openxmlformats.org/officeDocument/2006/relationships/audio" Target="../media/audio5.wav"/><Relationship Id="rId1" Type="http://schemas.openxmlformats.org/officeDocument/2006/relationships/slideLayout" Target="../slideLayouts/slideLayout7.xml"/><Relationship Id="rId5" Type="http://schemas.openxmlformats.org/officeDocument/2006/relationships/audio" Target="../media/audio8.wav"/><Relationship Id="rId4" Type="http://schemas.openxmlformats.org/officeDocument/2006/relationships/audio" Target="../media/audio7.wav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&#38142;&#25509;&#36164;&#28304;/Section%20A%201b.mp3" TargetMode="External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7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gif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&#38142;&#25509;&#36164;&#28304;/Section%20A%202a.mp3" TargetMode="External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5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hyperlink" Target="&#38142;&#25509;&#36164;&#28304;/Section%20A%202b.mp3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6.jpe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hyperlink" Target="&#38142;&#25509;&#36164;&#28304;/Section%20A%202d.mp3" TargetMode="Externa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43.jpeg"/><Relationship Id="rId4" Type="http://schemas.openxmlformats.org/officeDocument/2006/relationships/hyperlink" Target="&#38142;&#25509;&#36164;&#28304;/&#26790;&#24819;&#23567;&#34583;&#29275;.swf" TargetMode="Externa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38100" y="0"/>
            <a:ext cx="9105900" cy="4649788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FFCC99">
                  <a:alpha val="67000"/>
                </a:srgbClr>
              </a:gs>
            </a:gsLst>
            <a:path path="shape">
              <a:fillToRect l="50000" t="50000" r="50000" b="50000"/>
            </a:path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algn="ctr"/>
            <a:r>
              <a:rPr lang="en-US" altLang="zh-CN"/>
              <a:t>  </a:t>
            </a:r>
          </a:p>
        </p:txBody>
      </p:sp>
      <p:sp>
        <p:nvSpPr>
          <p:cNvPr id="5123" name="Line 3"/>
          <p:cNvSpPr>
            <a:spLocks noChangeShapeType="1"/>
          </p:cNvSpPr>
          <p:nvPr/>
        </p:nvSpPr>
        <p:spPr bwMode="auto">
          <a:xfrm>
            <a:off x="0" y="4572000"/>
            <a:ext cx="9144000" cy="0"/>
          </a:xfrm>
          <a:prstGeom prst="line">
            <a:avLst/>
          </a:prstGeom>
          <a:noFill/>
          <a:ln w="22225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pic>
        <p:nvPicPr>
          <p:cNvPr id="5124" name="Picture 4" descr="图片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279525"/>
            <a:ext cx="7391400" cy="5273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5" name="Picture 5" descr="QQ截图2012122813194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533400"/>
            <a:ext cx="914400" cy="884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6" name="WordArt 6"/>
          <p:cNvSpPr>
            <a:spLocks noChangeArrowheads="1" noChangeShapeType="1" noTextEdit="1"/>
          </p:cNvSpPr>
          <p:nvPr/>
        </p:nvSpPr>
        <p:spPr bwMode="auto">
          <a:xfrm>
            <a:off x="2438400" y="609600"/>
            <a:ext cx="5638800" cy="762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zh-CN" altLang="en-US" sz="3600" b="1" i="1" kern="10">
                <a:ln w="9525">
                  <a:solidFill>
                    <a:srgbClr val="339966"/>
                  </a:solidFill>
                  <a:round/>
                  <a:headEnd/>
                  <a:tailEnd/>
                </a:ln>
                <a:solidFill>
                  <a:srgbClr val="339966"/>
                </a:solidFill>
                <a:latin typeface="华文彩云"/>
                <a:ea typeface="华文彩云"/>
              </a:rPr>
              <a:t>英语教学课件系列</a:t>
            </a:r>
          </a:p>
        </p:txBody>
      </p:sp>
      <p:sp>
        <p:nvSpPr>
          <p:cNvPr id="5127" name="WordArt 7"/>
          <p:cNvSpPr>
            <a:spLocks noChangeArrowheads="1" noChangeShapeType="1" noTextEdit="1"/>
          </p:cNvSpPr>
          <p:nvPr/>
        </p:nvSpPr>
        <p:spPr bwMode="auto">
          <a:xfrm rot="-1038596">
            <a:off x="3352800" y="4267200"/>
            <a:ext cx="609600" cy="4762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zh-CN" sz="3600" b="1" i="1" kern="10">
                <a:ln w="9525">
                  <a:solidFill>
                    <a:srgbClr val="3366FF"/>
                  </a:solidFill>
                  <a:round/>
                  <a:headEnd/>
                  <a:tailEnd/>
                </a:ln>
                <a:solidFill>
                  <a:srgbClr val="3366FF"/>
                </a:solidFill>
                <a:effectLst>
                  <a:outerShdw dist="107763" dir="2700000" algn="ctr" rotWithShape="0">
                    <a:srgbClr val="B2B2B2">
                      <a:alpha val="50000"/>
                    </a:srgbClr>
                  </a:outerShdw>
                </a:effectLst>
                <a:latin typeface="Arial"/>
                <a:cs typeface="Arial"/>
              </a:rPr>
              <a:t>Go</a:t>
            </a:r>
            <a:endParaRPr lang="zh-CN" altLang="en-US" sz="3600" b="1" i="1" kern="10">
              <a:ln w="9525">
                <a:solidFill>
                  <a:srgbClr val="3366FF"/>
                </a:solidFill>
                <a:round/>
                <a:headEnd/>
                <a:tailEnd/>
              </a:ln>
              <a:solidFill>
                <a:srgbClr val="3366FF"/>
              </a:solidFill>
              <a:effectLst>
                <a:outerShdw dist="107763" dir="2700000" algn="ctr" rotWithShape="0">
                  <a:srgbClr val="B2B2B2">
                    <a:alpha val="50000"/>
                  </a:srgbClr>
                </a:outerShdw>
              </a:effectLst>
              <a:latin typeface="Arial"/>
              <a:cs typeface="Arial"/>
            </a:endParaRPr>
          </a:p>
        </p:txBody>
      </p:sp>
      <p:sp>
        <p:nvSpPr>
          <p:cNvPr id="5128" name="WordArt 8"/>
          <p:cNvSpPr>
            <a:spLocks noChangeArrowheads="1" noChangeShapeType="1" noTextEdit="1"/>
          </p:cNvSpPr>
          <p:nvPr/>
        </p:nvSpPr>
        <p:spPr bwMode="auto">
          <a:xfrm rot="-597107">
            <a:off x="4191000" y="4095750"/>
            <a:ext cx="533400" cy="4762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zh-CN" sz="3600" b="1" i="1" kern="10">
                <a:ln w="9525">
                  <a:solidFill>
                    <a:srgbClr val="CC3300"/>
                  </a:solidFill>
                  <a:round/>
                  <a:headEnd/>
                  <a:tailEnd/>
                </a:ln>
                <a:solidFill>
                  <a:srgbClr val="CC3300"/>
                </a:solidFill>
                <a:effectLst>
                  <a:outerShdw dist="107763" dir="2700000" algn="ctr" rotWithShape="0">
                    <a:srgbClr val="B2B2B2">
                      <a:alpha val="50000"/>
                    </a:srgbClr>
                  </a:outerShdw>
                </a:effectLst>
                <a:latin typeface="Arial"/>
                <a:cs typeface="Arial"/>
              </a:rPr>
              <a:t>for</a:t>
            </a:r>
            <a:endParaRPr lang="zh-CN" altLang="en-US" sz="3600" b="1" i="1" kern="10">
              <a:ln w="9525">
                <a:solidFill>
                  <a:srgbClr val="CC3300"/>
                </a:solidFill>
                <a:round/>
                <a:headEnd/>
                <a:tailEnd/>
              </a:ln>
              <a:solidFill>
                <a:srgbClr val="CC3300"/>
              </a:solidFill>
              <a:effectLst>
                <a:outerShdw dist="107763" dir="2700000" algn="ctr" rotWithShape="0">
                  <a:srgbClr val="B2B2B2">
                    <a:alpha val="50000"/>
                  </a:srgbClr>
                </a:outerShdw>
              </a:effectLst>
              <a:latin typeface="Arial"/>
              <a:cs typeface="Arial"/>
            </a:endParaRPr>
          </a:p>
        </p:txBody>
      </p:sp>
      <p:sp>
        <p:nvSpPr>
          <p:cNvPr id="5129" name="WordArt 9"/>
          <p:cNvSpPr>
            <a:spLocks noChangeArrowheads="1" noChangeShapeType="1" noTextEdit="1"/>
          </p:cNvSpPr>
          <p:nvPr/>
        </p:nvSpPr>
        <p:spPr bwMode="auto">
          <a:xfrm rot="-808854">
            <a:off x="4876800" y="3962400"/>
            <a:ext cx="533400" cy="4762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zh-CN" sz="3600" b="1" i="1" kern="10">
                <a:ln w="9525">
                  <a:solidFill>
                    <a:srgbClr val="333399"/>
                  </a:solidFill>
                  <a:round/>
                  <a:headEnd/>
                  <a:tailEnd/>
                </a:ln>
                <a:solidFill>
                  <a:srgbClr val="333399"/>
                </a:solidFill>
                <a:effectLst>
                  <a:outerShdw dist="107763" dir="2700000" algn="ctr" rotWithShape="0">
                    <a:srgbClr val="B2B2B2">
                      <a:alpha val="50000"/>
                    </a:srgbClr>
                  </a:outerShdw>
                </a:effectLst>
                <a:latin typeface="Arial"/>
                <a:cs typeface="Arial"/>
              </a:rPr>
              <a:t>it!</a:t>
            </a:r>
            <a:endParaRPr lang="zh-CN" altLang="en-US" sz="3600" b="1" i="1" kern="10">
              <a:ln w="9525">
                <a:solidFill>
                  <a:srgbClr val="333399"/>
                </a:solidFill>
                <a:round/>
                <a:headEnd/>
                <a:tailEnd/>
              </a:ln>
              <a:solidFill>
                <a:srgbClr val="333399"/>
              </a:solidFill>
              <a:effectLst>
                <a:outerShdw dist="107763" dir="2700000" algn="ctr" rotWithShape="0">
                  <a:srgbClr val="B2B2B2">
                    <a:alpha val="50000"/>
                  </a:srgbClr>
                </a:outerShdw>
              </a:effectLst>
              <a:latin typeface="Arial"/>
              <a:cs typeface="Arial"/>
            </a:endParaRPr>
          </a:p>
        </p:txBody>
      </p:sp>
      <p:sp>
        <p:nvSpPr>
          <p:cNvPr id="5131" name="Line 11"/>
          <p:cNvSpPr>
            <a:spLocks noChangeShapeType="1"/>
          </p:cNvSpPr>
          <p:nvPr/>
        </p:nvSpPr>
        <p:spPr bwMode="auto">
          <a:xfrm>
            <a:off x="914400" y="1524000"/>
            <a:ext cx="7315200" cy="0"/>
          </a:xfrm>
          <a:prstGeom prst="line">
            <a:avLst/>
          </a:prstGeom>
          <a:noFill/>
          <a:ln w="57150" cmpd="thinThick">
            <a:solidFill>
              <a:srgbClr val="33996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130" name="WordArt 10"/>
          <p:cNvSpPr>
            <a:spLocks noChangeArrowheads="1" noChangeShapeType="1" noTextEdit="1"/>
          </p:cNvSpPr>
          <p:nvPr/>
        </p:nvSpPr>
        <p:spPr bwMode="auto">
          <a:xfrm>
            <a:off x="6642100" y="2070100"/>
            <a:ext cx="1676400" cy="457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>
              <a:defRPr/>
            </a:pPr>
            <a:r>
              <a:rPr lang="zh-CN" altLang="en-US" sz="3600" kern="10" dirty="0">
                <a:ln w="9525">
                  <a:solidFill>
                    <a:srgbClr val="993300"/>
                  </a:solidFill>
                  <a:round/>
                  <a:headEnd/>
                  <a:tailEnd/>
                </a:ln>
                <a:solidFill>
                  <a:srgbClr val="993300"/>
                </a:solidFill>
                <a:latin typeface="黑体"/>
                <a:ea typeface="黑体"/>
              </a:rPr>
              <a:t>八年级</a:t>
            </a:r>
            <a:r>
              <a:rPr lang="en-US" altLang="zh-CN" sz="3600" kern="10" dirty="0">
                <a:ln w="9525">
                  <a:solidFill>
                    <a:srgbClr val="993300"/>
                  </a:solidFill>
                  <a:round/>
                  <a:headEnd/>
                  <a:tailEnd/>
                </a:ln>
                <a:solidFill>
                  <a:srgbClr val="993300"/>
                </a:solidFill>
                <a:latin typeface="黑体"/>
                <a:ea typeface="黑体"/>
              </a:rPr>
              <a:t>(</a:t>
            </a:r>
            <a:r>
              <a:rPr lang="zh-CN" altLang="en-US" sz="3600" kern="10" dirty="0">
                <a:ln w="9525">
                  <a:solidFill>
                    <a:srgbClr val="993300"/>
                  </a:solidFill>
                  <a:round/>
                  <a:headEnd/>
                  <a:tailEnd/>
                </a:ln>
                <a:solidFill>
                  <a:srgbClr val="993300"/>
                </a:solidFill>
                <a:latin typeface="黑体"/>
                <a:ea typeface="黑体"/>
              </a:rPr>
              <a:t>上</a:t>
            </a:r>
            <a:r>
              <a:rPr lang="en-US" altLang="zh-CN" sz="3600" kern="10" dirty="0">
                <a:ln w="9525">
                  <a:solidFill>
                    <a:srgbClr val="993300"/>
                  </a:solidFill>
                  <a:round/>
                  <a:headEnd/>
                  <a:tailEnd/>
                </a:ln>
                <a:solidFill>
                  <a:srgbClr val="993300"/>
                </a:solidFill>
                <a:latin typeface="黑体"/>
                <a:ea typeface="黑体"/>
              </a:rPr>
              <a:t>)</a:t>
            </a:r>
            <a:endParaRPr lang="zh-CN" altLang="en-US" sz="3600" kern="10" dirty="0">
              <a:ln w="9525">
                <a:solidFill>
                  <a:srgbClr val="993300"/>
                </a:solidFill>
                <a:round/>
                <a:headEnd/>
                <a:tailEnd/>
              </a:ln>
              <a:solidFill>
                <a:srgbClr val="993300"/>
              </a:solidFill>
              <a:latin typeface="黑体"/>
              <a:ea typeface="黑体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5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31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490" name="Picture 2" descr="姚明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088" y="549275"/>
            <a:ext cx="3311525" cy="4608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3491" name="Text Box 3"/>
          <p:cNvSpPr txBox="1">
            <a:spLocks noChangeArrowheads="1"/>
          </p:cNvSpPr>
          <p:nvPr/>
        </p:nvSpPr>
        <p:spPr bwMode="auto">
          <a:xfrm>
            <a:off x="381000" y="5181600"/>
            <a:ext cx="48768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7" rIns="91435" bIns="45717">
            <a:spAutoFit/>
          </a:bodyPr>
          <a:lstStyle>
            <a:lvl1pPr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r>
              <a:rPr kumimoji="1" lang="en-US" altLang="zh-CN" sz="3600" b="1">
                <a:solidFill>
                  <a:srgbClr val="0000CC"/>
                </a:solidFill>
                <a:latin typeface="Times New Roman" pitchFamily="18" charset="0"/>
              </a:rPr>
              <a:t> a basketball player</a:t>
            </a:r>
          </a:p>
        </p:txBody>
      </p:sp>
      <p:sp>
        <p:nvSpPr>
          <p:cNvPr id="63492" name="Text Box 4"/>
          <p:cNvSpPr txBox="1">
            <a:spLocks noChangeArrowheads="1"/>
          </p:cNvSpPr>
          <p:nvPr/>
        </p:nvSpPr>
        <p:spPr bwMode="auto">
          <a:xfrm>
            <a:off x="5940425" y="5248275"/>
            <a:ext cx="223202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7" rIns="91435" bIns="45717">
            <a:spAutoFit/>
          </a:bodyPr>
          <a:lstStyle>
            <a:lvl1pPr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en-US" altLang="zh-CN" sz="4000" b="1">
                <a:solidFill>
                  <a:srgbClr val="0000CC"/>
                </a:solidFill>
                <a:latin typeface="Times New Roman" pitchFamily="18" charset="0"/>
              </a:rPr>
              <a:t>a doctor</a:t>
            </a:r>
          </a:p>
        </p:txBody>
      </p:sp>
      <p:pic>
        <p:nvPicPr>
          <p:cNvPr id="63493" name="Picture 5" descr="docto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21325" y="982663"/>
            <a:ext cx="2651125" cy="3743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34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634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634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634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2"/>
          <p:cNvSpPr txBox="1">
            <a:spLocks noChangeArrowheads="1"/>
          </p:cNvSpPr>
          <p:nvPr/>
        </p:nvSpPr>
        <p:spPr bwMode="auto">
          <a:xfrm>
            <a:off x="1212850" y="5408613"/>
            <a:ext cx="2447925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7" rIns="91435" bIns="45717">
            <a:spAutoFit/>
          </a:bodyPr>
          <a:lstStyle>
            <a:lvl1pPr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en-US" altLang="zh-CN" sz="3600" b="1">
                <a:solidFill>
                  <a:srgbClr val="0000CC"/>
                </a:solidFill>
                <a:latin typeface="Times New Roman" pitchFamily="18" charset="0"/>
              </a:rPr>
              <a:t>a pianist</a:t>
            </a:r>
          </a:p>
        </p:txBody>
      </p:sp>
      <p:sp>
        <p:nvSpPr>
          <p:cNvPr id="5123" name="Text Box 3"/>
          <p:cNvSpPr txBox="1">
            <a:spLocks noChangeArrowheads="1"/>
          </p:cNvSpPr>
          <p:nvPr/>
        </p:nvSpPr>
        <p:spPr bwMode="auto">
          <a:xfrm>
            <a:off x="5627688" y="5408613"/>
            <a:ext cx="2232025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7" rIns="91435" bIns="45717">
            <a:spAutoFit/>
          </a:bodyPr>
          <a:lstStyle>
            <a:lvl1pPr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en-US" altLang="zh-CN" sz="3600" b="1">
                <a:solidFill>
                  <a:srgbClr val="0000CC"/>
                </a:solidFill>
                <a:latin typeface="Times New Roman" pitchFamily="18" charset="0"/>
              </a:rPr>
              <a:t>a teacher</a:t>
            </a:r>
          </a:p>
        </p:txBody>
      </p:sp>
      <p:pic>
        <p:nvPicPr>
          <p:cNvPr id="5124" name="Picture 4" descr="index_r3_c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36" t="3583" r="8942" b="1772"/>
          <a:stretch>
            <a:fillRect/>
          </a:stretch>
        </p:blipFill>
        <p:spPr bwMode="auto">
          <a:xfrm>
            <a:off x="1020763" y="458788"/>
            <a:ext cx="2778125" cy="4752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5" name="Picture 5" descr="teacher"/>
          <p:cNvPicPr>
            <a:picLocks noChangeAspect="1" noChangeArrowheads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573588" y="1089025"/>
            <a:ext cx="4098925" cy="3786188"/>
          </a:xfrm>
          <a:noFill/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5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0" dur="5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2" grpId="0"/>
      <p:bldP spid="512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 Box 2"/>
          <p:cNvSpPr txBox="1">
            <a:spLocks noChangeArrowheads="1"/>
          </p:cNvSpPr>
          <p:nvPr/>
        </p:nvSpPr>
        <p:spPr bwMode="auto">
          <a:xfrm>
            <a:off x="1258888" y="5451475"/>
            <a:ext cx="3457575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7" rIns="91435" bIns="45717">
            <a:spAutoFit/>
          </a:bodyPr>
          <a:lstStyle>
            <a:lvl1pPr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en-US" altLang="zh-CN" sz="3600" b="1">
                <a:solidFill>
                  <a:srgbClr val="0000CC"/>
                </a:solidFill>
                <a:latin typeface="Times New Roman" pitchFamily="18" charset="0"/>
              </a:rPr>
              <a:t>a policewoman</a:t>
            </a:r>
          </a:p>
        </p:txBody>
      </p:sp>
      <p:sp>
        <p:nvSpPr>
          <p:cNvPr id="6147" name="Text Box 3"/>
          <p:cNvSpPr txBox="1">
            <a:spLocks noChangeArrowheads="1"/>
          </p:cNvSpPr>
          <p:nvPr/>
        </p:nvSpPr>
        <p:spPr bwMode="auto">
          <a:xfrm>
            <a:off x="6299200" y="5445125"/>
            <a:ext cx="208915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7" rIns="91435" bIns="45717">
            <a:spAutoFit/>
          </a:bodyPr>
          <a:lstStyle>
            <a:lvl1pPr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en-US" altLang="zh-CN" sz="3600" b="1">
                <a:solidFill>
                  <a:srgbClr val="0000CC"/>
                </a:solidFill>
                <a:latin typeface="Times New Roman" pitchFamily="18" charset="0"/>
              </a:rPr>
              <a:t>a writer</a:t>
            </a:r>
          </a:p>
        </p:txBody>
      </p:sp>
      <p:pic>
        <p:nvPicPr>
          <p:cNvPr id="6148" name="Picture 4" descr="0725006"/>
          <p:cNvPicPr>
            <a:picLocks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389563" y="549275"/>
            <a:ext cx="3214687" cy="4579938"/>
          </a:xfrm>
          <a:noFill/>
        </p:spPr>
      </p:pic>
      <p:pic>
        <p:nvPicPr>
          <p:cNvPr id="6149" name="Picture 5" descr="dby1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6013" y="549275"/>
            <a:ext cx="3076575" cy="4610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6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0" dur="5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6" grpId="0"/>
      <p:bldP spid="614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engineer"/>
          <p:cNvPicPr>
            <a:picLocks noChangeAspect="1" noChangeArrowheads="1"/>
          </p:cNvPicPr>
          <p:nvPr>
            <p:ph type="body"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49250" y="909638"/>
            <a:ext cx="4257675" cy="4662487"/>
          </a:xfrm>
        </p:spPr>
      </p:pic>
      <p:sp>
        <p:nvSpPr>
          <p:cNvPr id="7171" name="Text Box 3"/>
          <p:cNvSpPr txBox="1">
            <a:spLocks noChangeArrowheads="1"/>
          </p:cNvSpPr>
          <p:nvPr/>
        </p:nvSpPr>
        <p:spPr bwMode="auto">
          <a:xfrm>
            <a:off x="827088" y="5678488"/>
            <a:ext cx="273685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7" rIns="91435" bIns="45717">
            <a:spAutoFit/>
          </a:bodyPr>
          <a:lstStyle>
            <a:lvl1pPr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en-US" altLang="zh-CN" sz="3600" b="1">
                <a:solidFill>
                  <a:srgbClr val="0000CC"/>
                </a:solidFill>
                <a:latin typeface="Times New Roman" pitchFamily="18" charset="0"/>
              </a:rPr>
              <a:t>an engineer</a:t>
            </a:r>
          </a:p>
        </p:txBody>
      </p:sp>
      <p:sp>
        <p:nvSpPr>
          <p:cNvPr id="7172" name="Text Box 4"/>
          <p:cNvSpPr txBox="1">
            <a:spLocks noChangeArrowheads="1"/>
          </p:cNvSpPr>
          <p:nvPr/>
        </p:nvSpPr>
        <p:spPr bwMode="auto">
          <a:xfrm>
            <a:off x="6107113" y="5678488"/>
            <a:ext cx="198755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7" rIns="91435" bIns="45717">
            <a:spAutoFit/>
          </a:bodyPr>
          <a:lstStyle>
            <a:lvl1pPr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en-US" altLang="zh-CN" sz="3600" b="1">
                <a:solidFill>
                  <a:srgbClr val="0000CC"/>
                </a:solidFill>
                <a:latin typeface="Times New Roman" pitchFamily="18" charset="0"/>
              </a:rPr>
              <a:t>a singer</a:t>
            </a:r>
          </a:p>
        </p:txBody>
      </p:sp>
      <p:pic>
        <p:nvPicPr>
          <p:cNvPr id="7173" name="Picture 5" descr="11301_20050912_22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51425" y="909638"/>
            <a:ext cx="3656013" cy="4716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0" dur="5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1" grpId="0"/>
      <p:bldP spid="717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sodier 1"/>
          <p:cNvPicPr>
            <a:picLocks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379913" y="998538"/>
            <a:ext cx="4440237" cy="3849687"/>
          </a:xfrm>
          <a:noFill/>
        </p:spPr>
      </p:pic>
      <p:sp>
        <p:nvSpPr>
          <p:cNvPr id="8195" name="Text Box 3"/>
          <p:cNvSpPr txBox="1">
            <a:spLocks noChangeArrowheads="1"/>
          </p:cNvSpPr>
          <p:nvPr/>
        </p:nvSpPr>
        <p:spPr bwMode="auto">
          <a:xfrm>
            <a:off x="731838" y="5319713"/>
            <a:ext cx="3527425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7" rIns="91435" bIns="45717">
            <a:spAutoFit/>
          </a:bodyPr>
          <a:lstStyle>
            <a:lvl1pPr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en-US" altLang="zh-CN" sz="3600" b="1">
                <a:solidFill>
                  <a:srgbClr val="0000CC"/>
                </a:solidFill>
                <a:latin typeface="Times New Roman" pitchFamily="18" charset="0"/>
              </a:rPr>
              <a:t>an actor\actress</a:t>
            </a:r>
          </a:p>
        </p:txBody>
      </p:sp>
      <p:sp>
        <p:nvSpPr>
          <p:cNvPr id="8196" name="Text Box 4"/>
          <p:cNvSpPr txBox="1">
            <a:spLocks noChangeArrowheads="1"/>
          </p:cNvSpPr>
          <p:nvPr/>
        </p:nvSpPr>
        <p:spPr bwMode="auto">
          <a:xfrm>
            <a:off x="5819775" y="5229225"/>
            <a:ext cx="2160588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7" rIns="91435" bIns="45717">
            <a:spAutoFit/>
          </a:bodyPr>
          <a:lstStyle>
            <a:lvl1pPr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en-US" altLang="zh-CN" sz="3600" b="1">
                <a:solidFill>
                  <a:srgbClr val="0000CC"/>
                </a:solidFill>
                <a:latin typeface="Times New Roman" pitchFamily="18" charset="0"/>
              </a:rPr>
              <a:t>a soldier</a:t>
            </a:r>
          </a:p>
        </p:txBody>
      </p:sp>
      <p:pic>
        <p:nvPicPr>
          <p:cNvPr id="8197" name="Picture 5" descr="2005062217454942b9334e15f51"/>
          <p:cNvPicPr>
            <a:picLocks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49250" y="819150"/>
            <a:ext cx="3786188" cy="4141788"/>
          </a:xfr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0" dur="5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5" grpId="0"/>
      <p:bldP spid="819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1026"/>
          <p:cNvSpPr>
            <a:spLocks noChangeArrowheads="1"/>
          </p:cNvSpPr>
          <p:nvPr/>
        </p:nvSpPr>
        <p:spPr bwMode="auto">
          <a:xfrm>
            <a:off x="0" y="434975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endParaRPr lang="zh-CN" altLang="en-US"/>
          </a:p>
        </p:txBody>
      </p:sp>
      <p:grpSp>
        <p:nvGrpSpPr>
          <p:cNvPr id="13315" name="Group 1030"/>
          <p:cNvGrpSpPr>
            <a:grpSpLocks/>
          </p:cNvGrpSpPr>
          <p:nvPr/>
        </p:nvGrpSpPr>
        <p:grpSpPr bwMode="auto">
          <a:xfrm>
            <a:off x="1114425" y="434975"/>
            <a:ext cx="6915150" cy="5989638"/>
            <a:chOff x="0" y="3773"/>
            <a:chExt cx="4356" cy="3773"/>
          </a:xfrm>
        </p:grpSpPr>
        <p:sp>
          <p:nvSpPr>
            <p:cNvPr id="13320" name="Rectangle 1027"/>
            <p:cNvSpPr>
              <a:spLocks noChangeArrowheads="1"/>
            </p:cNvSpPr>
            <p:nvPr/>
          </p:nvSpPr>
          <p:spPr bwMode="auto">
            <a:xfrm>
              <a:off x="0" y="3773"/>
              <a:ext cx="4356" cy="37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endParaRPr lang="zh-CN" altLang="en-US"/>
            </a:p>
          </p:txBody>
        </p:sp>
        <p:sp>
          <p:nvSpPr>
            <p:cNvPr id="13321" name="Rectangle 1028"/>
            <p:cNvSpPr>
              <a:spLocks noChangeArrowheads="1"/>
            </p:cNvSpPr>
            <p:nvPr/>
          </p:nvSpPr>
          <p:spPr bwMode="auto">
            <a:xfrm>
              <a:off x="0" y="3773"/>
              <a:ext cx="4356" cy="22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r>
                <a:rPr kumimoji="1" lang="en-US" altLang="zh-CN" sz="900"/>
                <a:t>  </a:t>
              </a:r>
              <a:r>
                <a:rPr kumimoji="1" lang="en-US" altLang="zh-CN" sz="22600"/>
                <a:t> </a:t>
              </a:r>
              <a:r>
                <a:rPr kumimoji="1" lang="en-US" altLang="zh-CN" sz="900"/>
                <a:t>                                                                                       </a:t>
              </a:r>
            </a:p>
          </p:txBody>
        </p:sp>
      </p:grpSp>
      <p:pic>
        <p:nvPicPr>
          <p:cNvPr id="13316" name="Picture 1029" descr="Img16332300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1219200"/>
            <a:ext cx="3429000" cy="3521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23" name="Text Box 1035"/>
          <p:cNvSpPr txBox="1">
            <a:spLocks noChangeArrowheads="1"/>
          </p:cNvSpPr>
          <p:nvPr/>
        </p:nvSpPr>
        <p:spPr bwMode="auto">
          <a:xfrm>
            <a:off x="1066800" y="5029200"/>
            <a:ext cx="350520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defTabSz="913556">
              <a:spcBef>
                <a:spcPct val="50000"/>
              </a:spcBef>
              <a:defRPr/>
            </a:pPr>
            <a:r>
              <a:rPr kumimoji="1" lang="en-US" altLang="zh-CN" sz="4800" i="1" dirty="0">
                <a:solidFill>
                  <a:srgbClr val="FF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   </a:t>
            </a:r>
            <a:r>
              <a:rPr kumimoji="1" lang="en-US" altLang="zh-CN" sz="3600" b="1" dirty="0">
                <a:solidFill>
                  <a:srgbClr val="0000CC"/>
                </a:solidFill>
                <a:latin typeface="Times New Roman" pitchFamily="18" charset="0"/>
              </a:rPr>
              <a:t>reporter</a:t>
            </a:r>
          </a:p>
        </p:txBody>
      </p:sp>
      <p:pic>
        <p:nvPicPr>
          <p:cNvPr id="13318" name="图片 7" descr="QQ截图20130806100217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00" y="1219200"/>
            <a:ext cx="3276600" cy="3452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 Box 4"/>
          <p:cNvSpPr txBox="1">
            <a:spLocks noChangeArrowheads="1"/>
          </p:cNvSpPr>
          <p:nvPr/>
        </p:nvSpPr>
        <p:spPr bwMode="auto">
          <a:xfrm>
            <a:off x="5867400" y="5181600"/>
            <a:ext cx="24384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en-GB" altLang="zh-CN" sz="3600" b="1">
                <a:solidFill>
                  <a:srgbClr val="0000CC"/>
                </a:solidFill>
                <a:latin typeface="Times New Roman" pitchFamily="18" charset="0"/>
              </a:rPr>
              <a:t>cook</a:t>
            </a:r>
            <a:endParaRPr kumimoji="1" lang="en-US" altLang="zh-CN" sz="3600" b="1">
              <a:solidFill>
                <a:srgbClr val="0000CC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332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shre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23" grpId="0" autoUpdateAnimBg="0"/>
      <p:bldP spid="9" grpId="0" autoUpdateAnimBg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图片 1" descr="QQ截图20130806100551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1066800"/>
            <a:ext cx="3200400" cy="3543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 Box 5"/>
          <p:cNvSpPr txBox="1">
            <a:spLocks noChangeArrowheads="1"/>
          </p:cNvSpPr>
          <p:nvPr/>
        </p:nvSpPr>
        <p:spPr bwMode="auto">
          <a:xfrm>
            <a:off x="5791200" y="5181600"/>
            <a:ext cx="1792288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en-GB" altLang="zh-CN" sz="3600" b="1">
                <a:solidFill>
                  <a:srgbClr val="0000CC"/>
                </a:solidFill>
                <a:latin typeface="Times New Roman" pitchFamily="18" charset="0"/>
              </a:rPr>
              <a:t>waitress</a:t>
            </a:r>
            <a:endParaRPr kumimoji="1" lang="en-US" altLang="zh-CN" sz="3600" b="1">
              <a:solidFill>
                <a:srgbClr val="0000CC"/>
              </a:solidFill>
              <a:latin typeface="Times New Roman" pitchFamily="18" charset="0"/>
            </a:endParaRPr>
          </a:p>
        </p:txBody>
      </p:sp>
      <p:sp>
        <p:nvSpPr>
          <p:cNvPr id="4" name="Text Box 1035"/>
          <p:cNvSpPr txBox="1">
            <a:spLocks noChangeArrowheads="1"/>
          </p:cNvSpPr>
          <p:nvPr/>
        </p:nvSpPr>
        <p:spPr bwMode="auto">
          <a:xfrm>
            <a:off x="1066800" y="5029200"/>
            <a:ext cx="350520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defTabSz="913556">
              <a:spcBef>
                <a:spcPct val="50000"/>
              </a:spcBef>
              <a:defRPr/>
            </a:pPr>
            <a:r>
              <a:rPr kumimoji="1" lang="en-US" altLang="zh-CN" sz="4800" i="1" dirty="0">
                <a:solidFill>
                  <a:srgbClr val="FF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   </a:t>
            </a:r>
            <a:r>
              <a:rPr kumimoji="1" lang="en-US" altLang="zh-CN" sz="3600" b="1" dirty="0">
                <a:solidFill>
                  <a:srgbClr val="0000CC"/>
                </a:solidFill>
                <a:latin typeface="Times New Roman" pitchFamily="18" charset="0"/>
              </a:rPr>
              <a:t>bus driver</a:t>
            </a:r>
          </a:p>
        </p:txBody>
      </p:sp>
      <p:pic>
        <p:nvPicPr>
          <p:cNvPr id="14341" name="图片 4" descr="QQ截图20130806100853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600" y="990600"/>
            <a:ext cx="3048000" cy="408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shre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4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utoUpdateAnimBg="0"/>
      <p:bldP spid="4" grpId="0" autoUpdateAnimBg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7"/>
          <p:cNvSpPr txBox="1">
            <a:spLocks noChangeArrowheads="1"/>
          </p:cNvSpPr>
          <p:nvPr/>
        </p:nvSpPr>
        <p:spPr bwMode="auto">
          <a:xfrm>
            <a:off x="381000" y="457200"/>
            <a:ext cx="8072438" cy="151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kumimoji="1" lang="en-GB" altLang="zh-CN" sz="4400" b="1">
                <a:solidFill>
                  <a:srgbClr val="990000"/>
                </a:solidFill>
                <a:latin typeface="Verdana" pitchFamily="34" charset="0"/>
              </a:rPr>
              <a:t>Pair work:</a:t>
            </a:r>
          </a:p>
          <a:p>
            <a:pPr algn="ctr" eaLnBrk="1" hangingPunct="1">
              <a:lnSpc>
                <a:spcPts val="2000"/>
              </a:lnSpc>
            </a:pPr>
            <a:endParaRPr kumimoji="1" lang="en-GB" altLang="zh-CN" sz="3200">
              <a:solidFill>
                <a:srgbClr val="990000"/>
              </a:solidFill>
              <a:latin typeface="Verdana" pitchFamily="34" charset="0"/>
            </a:endParaRPr>
          </a:p>
          <a:p>
            <a:pPr eaLnBrk="1" hangingPunct="1"/>
            <a:r>
              <a:rPr kumimoji="1" lang="en-GB" altLang="zh-CN" sz="3200">
                <a:solidFill>
                  <a:srgbClr val="990000"/>
                </a:solidFill>
                <a:latin typeface="Times New Roman" pitchFamily="18" charset="0"/>
                <a:cs typeface="Times New Roman" pitchFamily="18" charset="0"/>
              </a:rPr>
              <a:t>What are you going to be when you </a:t>
            </a:r>
            <a:r>
              <a:rPr kumimoji="1" lang="en-GB" altLang="zh-CN" sz="3200" u="sng">
                <a:solidFill>
                  <a:srgbClr val="990000"/>
                </a:solidFill>
                <a:latin typeface="Times New Roman" pitchFamily="18" charset="0"/>
                <a:cs typeface="Times New Roman" pitchFamily="18" charset="0"/>
              </a:rPr>
              <a:t>grow up</a:t>
            </a:r>
            <a:r>
              <a:rPr kumimoji="1" lang="en-GB" altLang="zh-CN" sz="3200">
                <a:solidFill>
                  <a:srgbClr val="990000"/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endParaRPr kumimoji="1" lang="en-US" altLang="zh-CN" sz="3200">
              <a:solidFill>
                <a:srgbClr val="99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线形标注 2(带强调线) 7"/>
          <p:cNvSpPr/>
          <p:nvPr/>
        </p:nvSpPr>
        <p:spPr>
          <a:xfrm>
            <a:off x="7772400" y="914400"/>
            <a:ext cx="1066800" cy="609600"/>
          </a:xfrm>
          <a:prstGeom prst="accentCallout2">
            <a:avLst>
              <a:gd name="adj1" fmla="val 19849"/>
              <a:gd name="adj2" fmla="val -2039"/>
              <a:gd name="adj3" fmla="val 20948"/>
              <a:gd name="adj4" fmla="val -32906"/>
              <a:gd name="adj5" fmla="val 106731"/>
              <a:gd name="adj6" fmla="val -52162"/>
            </a:avLst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2400" b="1" dirty="0">
                <a:solidFill>
                  <a:schemeClr val="tx1"/>
                </a:solidFill>
              </a:rPr>
              <a:t>长大</a:t>
            </a:r>
          </a:p>
        </p:txBody>
      </p:sp>
      <p:sp>
        <p:nvSpPr>
          <p:cNvPr id="9" name="WordArt 16">
            <a:hlinkClick r:id="" action="ppaction://noaction"/>
          </p:cNvPr>
          <p:cNvSpPr>
            <a:spLocks noChangeArrowheads="1" noChangeShapeType="1" noTextEdit="1"/>
          </p:cNvSpPr>
          <p:nvPr/>
        </p:nvSpPr>
        <p:spPr bwMode="auto">
          <a:xfrm>
            <a:off x="762000" y="5638800"/>
            <a:ext cx="7620000" cy="1066800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6500"/>
                <a:gd name="adj2" fmla="val 0"/>
              </a:avLst>
            </a:prstTxWarp>
          </a:bodyPr>
          <a:lstStyle/>
          <a:p>
            <a:pPr algn="ctr"/>
            <a:r>
              <a:rPr lang="en-US" altLang="zh-CN" kern="10" spc="-36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33CC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宋体"/>
                <a:ea typeface="宋体"/>
              </a:rPr>
              <a:t>I'm going to be......</a:t>
            </a:r>
            <a:endParaRPr lang="zh-CN" altLang="en-US" kern="10" spc="-360">
              <a:ln w="12700">
                <a:solidFill>
                  <a:srgbClr val="000099"/>
                </a:solidFill>
                <a:round/>
                <a:headEnd/>
                <a:tailEnd/>
              </a:ln>
              <a:solidFill>
                <a:srgbClr val="33CCFF"/>
              </a:solidFill>
              <a:effectLst>
                <a:outerShdw dist="125724" dir="18900000" algn="ctr" rotWithShape="0">
                  <a:srgbClr val="000099"/>
                </a:outerShdw>
              </a:effectLst>
              <a:latin typeface="宋体"/>
              <a:ea typeface="宋体"/>
            </a:endParaRPr>
          </a:p>
        </p:txBody>
      </p:sp>
      <p:pic>
        <p:nvPicPr>
          <p:cNvPr id="15365" name="图片 9" descr="A-1a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0" y="1981200"/>
            <a:ext cx="5257800" cy="3616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Box 1"/>
          <p:cNvSpPr txBox="1">
            <a:spLocks noChangeArrowheads="1"/>
          </p:cNvSpPr>
          <p:nvPr/>
        </p:nvSpPr>
        <p:spPr bwMode="auto">
          <a:xfrm>
            <a:off x="762000" y="762000"/>
            <a:ext cx="815340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3600" b="1"/>
              <a:t>1a</a:t>
            </a:r>
            <a:r>
              <a:rPr lang="en-US" altLang="zh-CN" sz="3600" b="1">
                <a:solidFill>
                  <a:srgbClr val="003399"/>
                </a:solidFill>
              </a:rPr>
              <a:t> Do you think these jobs are </a:t>
            </a:r>
          </a:p>
          <a:p>
            <a:pPr eaLnBrk="1" hangingPunct="1"/>
            <a:r>
              <a:rPr lang="en-US" altLang="zh-CN" sz="3600" b="1">
                <a:solidFill>
                  <a:srgbClr val="003399"/>
                </a:solidFill>
              </a:rPr>
              <a:t>     interesting? Rank them [1-12].</a:t>
            </a:r>
            <a:endParaRPr lang="zh-CN" altLang="en-US" sz="3600" b="1">
              <a:solidFill>
                <a:srgbClr val="003399"/>
              </a:solidFill>
            </a:endParaRPr>
          </a:p>
        </p:txBody>
      </p:sp>
      <p:sp>
        <p:nvSpPr>
          <p:cNvPr id="17411" name="TextBox 2"/>
          <p:cNvSpPr txBox="1">
            <a:spLocks noChangeArrowheads="1"/>
          </p:cNvSpPr>
          <p:nvPr/>
        </p:nvSpPr>
        <p:spPr bwMode="auto">
          <a:xfrm>
            <a:off x="1371600" y="2590800"/>
            <a:ext cx="7543800" cy="312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lnSpc>
                <a:spcPts val="4000"/>
              </a:lnSpc>
            </a:pPr>
            <a:r>
              <a:rPr lang="en-US" altLang="zh-CN" sz="2800" b="1">
                <a:latin typeface="Times New Roman" pitchFamily="18" charset="0"/>
                <a:cs typeface="Times New Roman" pitchFamily="18" charset="0"/>
              </a:rPr>
              <a:t>___computer programmer   ___ cook </a:t>
            </a:r>
          </a:p>
          <a:p>
            <a:pPr eaLnBrk="1" hangingPunct="1">
              <a:lnSpc>
                <a:spcPts val="4000"/>
              </a:lnSpc>
            </a:pPr>
            <a:r>
              <a:rPr lang="en-US" altLang="zh-CN" sz="2800" b="1">
                <a:latin typeface="Times New Roman" pitchFamily="18" charset="0"/>
                <a:cs typeface="Times New Roman" pitchFamily="18" charset="0"/>
              </a:rPr>
              <a:t>___ doctor</a:t>
            </a:r>
            <a:r>
              <a:rPr lang="zh-CN" altLang="en-US" sz="2800" b="1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2800" b="1">
                <a:latin typeface="Times New Roman" pitchFamily="18" charset="0"/>
                <a:cs typeface="Times New Roman" pitchFamily="18" charset="0"/>
              </a:rPr>
              <a:t>___ engineer      ___ teacher </a:t>
            </a:r>
          </a:p>
          <a:p>
            <a:pPr eaLnBrk="1" hangingPunct="1">
              <a:lnSpc>
                <a:spcPts val="4000"/>
              </a:lnSpc>
            </a:pPr>
            <a:r>
              <a:rPr lang="en-US" altLang="zh-CN" sz="2800" b="1">
                <a:latin typeface="Times New Roman" pitchFamily="18" charset="0"/>
                <a:cs typeface="Times New Roman" pitchFamily="18" charset="0"/>
              </a:rPr>
              <a:t>___ violinist</a:t>
            </a:r>
            <a:r>
              <a:rPr lang="zh-CN" altLang="en-US" sz="2800" b="1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800" b="1">
                <a:latin typeface="Times New Roman" pitchFamily="18" charset="0"/>
                <a:cs typeface="Times New Roman" pitchFamily="18" charset="0"/>
              </a:rPr>
              <a:t>___ bus driver   ___ pilot </a:t>
            </a:r>
          </a:p>
          <a:p>
            <a:pPr eaLnBrk="1" hangingPunct="1">
              <a:lnSpc>
                <a:spcPts val="4000"/>
              </a:lnSpc>
            </a:pPr>
            <a:r>
              <a:rPr lang="en-US" altLang="zh-CN" sz="2800" b="1">
                <a:latin typeface="Times New Roman" pitchFamily="18" charset="0"/>
                <a:cs typeface="Times New Roman" pitchFamily="18" charset="0"/>
              </a:rPr>
              <a:t>___ pianist</a:t>
            </a:r>
            <a:r>
              <a:rPr lang="zh-CN" altLang="en-US" sz="2800" b="1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altLang="zh-CN" sz="2800" b="1">
                <a:latin typeface="Times New Roman" pitchFamily="18" charset="0"/>
                <a:cs typeface="Times New Roman" pitchFamily="18" charset="0"/>
              </a:rPr>
              <a:t>___ basketball player</a:t>
            </a:r>
          </a:p>
          <a:p>
            <a:pPr eaLnBrk="1" hangingPunct="1">
              <a:lnSpc>
                <a:spcPts val="4000"/>
              </a:lnSpc>
            </a:pPr>
            <a:r>
              <a:rPr lang="en-US" altLang="zh-CN" sz="2800" b="1">
                <a:latin typeface="Times New Roman" pitchFamily="18" charset="0"/>
                <a:cs typeface="Times New Roman" pitchFamily="18" charset="0"/>
              </a:rPr>
              <a:t>___ scientist ___ actor</a:t>
            </a:r>
            <a:endParaRPr lang="zh-CN" altLang="en-US" sz="2800" b="1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ts val="4000"/>
              </a:lnSpc>
            </a:pPr>
            <a:endParaRPr lang="zh-CN" altLang="en-US" sz="2800" b="1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圆角矩形 3"/>
          <p:cNvSpPr/>
          <p:nvPr/>
        </p:nvSpPr>
        <p:spPr>
          <a:xfrm>
            <a:off x="838200" y="2286000"/>
            <a:ext cx="7772400" cy="3429000"/>
          </a:xfrm>
          <a:prstGeom prst="round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2" name="Text Box 4"/>
          <p:cNvSpPr txBox="1">
            <a:spLocks noChangeArrowheads="1"/>
          </p:cNvSpPr>
          <p:nvPr/>
        </p:nvSpPr>
        <p:spPr bwMode="auto">
          <a:xfrm>
            <a:off x="381000" y="533400"/>
            <a:ext cx="3581400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en-US" altLang="zh-CN" sz="4400" b="1"/>
              <a:t>Pair work:</a:t>
            </a:r>
          </a:p>
        </p:txBody>
      </p:sp>
      <p:pic>
        <p:nvPicPr>
          <p:cNvPr id="22533" name="Picture 5" descr="b2230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371600"/>
            <a:ext cx="1314450" cy="140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535" name="Text Box 7"/>
          <p:cNvSpPr txBox="1">
            <a:spLocks noChangeArrowheads="1"/>
          </p:cNvSpPr>
          <p:nvPr/>
        </p:nvSpPr>
        <p:spPr bwMode="auto">
          <a:xfrm>
            <a:off x="2057400" y="1295400"/>
            <a:ext cx="6781800" cy="2554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kumimoji="1" lang="en-US" altLang="zh-CN" sz="3200" i="1" dirty="0">
                <a:solidFill>
                  <a:srgbClr val="FF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A: </a:t>
            </a:r>
            <a:r>
              <a:rPr kumimoji="1" lang="en-US" altLang="zh-CN" sz="3200" i="1" dirty="0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What</a:t>
            </a:r>
            <a:r>
              <a:rPr kumimoji="1" lang="en-US" altLang="zh-CN" sz="3200" i="1" dirty="0">
                <a:solidFill>
                  <a:srgbClr val="FF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 are you going to be when    </a:t>
            </a:r>
          </a:p>
          <a:p>
            <a:pPr>
              <a:spcBef>
                <a:spcPts val="0"/>
              </a:spcBef>
              <a:defRPr/>
            </a:pPr>
            <a:r>
              <a:rPr kumimoji="1" lang="en-US" altLang="zh-CN" sz="3200" i="1" dirty="0">
                <a:solidFill>
                  <a:srgbClr val="FF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     you grow up?</a:t>
            </a:r>
          </a:p>
          <a:p>
            <a:pPr>
              <a:spcBef>
                <a:spcPct val="50000"/>
              </a:spcBef>
              <a:defRPr/>
            </a:pPr>
            <a:r>
              <a:rPr kumimoji="1" lang="en-US" altLang="zh-CN" sz="3200" i="1" dirty="0">
                <a:solidFill>
                  <a:srgbClr val="FF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B: I’m going to be a/an</a:t>
            </a:r>
            <a:r>
              <a:rPr kumimoji="1" lang="en-US" altLang="zh-CN" sz="3200" i="1" dirty="0">
                <a:solidFill>
                  <a:srgbClr val="FF0066"/>
                </a:solidFill>
                <a:latin typeface="Arial" pitchFamily="34" charset="0"/>
              </a:rPr>
              <a:t>…</a:t>
            </a:r>
          </a:p>
          <a:p>
            <a:pPr>
              <a:spcBef>
                <a:spcPct val="50000"/>
              </a:spcBef>
              <a:defRPr/>
            </a:pPr>
            <a:endParaRPr kumimoji="1" lang="en-US" altLang="zh-CN" sz="3200" i="1" dirty="0">
              <a:solidFill>
                <a:srgbClr val="FF0066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pitchFamily="34" charset="0"/>
            </a:endParaRPr>
          </a:p>
        </p:txBody>
      </p:sp>
      <p:sp>
        <p:nvSpPr>
          <p:cNvPr id="22537" name="Text Box 9"/>
          <p:cNvSpPr txBox="1">
            <a:spLocks noChangeArrowheads="1"/>
          </p:cNvSpPr>
          <p:nvPr/>
        </p:nvSpPr>
        <p:spPr bwMode="auto">
          <a:xfrm>
            <a:off x="2057400" y="3376613"/>
            <a:ext cx="6248400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kumimoji="1" lang="en-US" altLang="zh-CN" sz="3200" i="1" dirty="0">
                <a:solidFill>
                  <a:srgbClr val="FF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A:</a:t>
            </a:r>
            <a:r>
              <a:rPr kumimoji="1" lang="en-US" altLang="zh-CN" sz="3200" i="1" dirty="0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How</a:t>
            </a:r>
            <a:r>
              <a:rPr kumimoji="1" lang="en-US" altLang="zh-CN" sz="3200" i="1" dirty="0">
                <a:solidFill>
                  <a:srgbClr val="FF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 are you going to do that?</a:t>
            </a:r>
          </a:p>
          <a:p>
            <a:pPr>
              <a:spcBef>
                <a:spcPct val="50000"/>
              </a:spcBef>
              <a:defRPr/>
            </a:pPr>
            <a:r>
              <a:rPr kumimoji="1" lang="en-US" altLang="zh-CN" sz="3200" i="1" dirty="0">
                <a:solidFill>
                  <a:srgbClr val="FF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B:I’m going to..</a:t>
            </a:r>
          </a:p>
        </p:txBody>
      </p:sp>
      <p:sp>
        <p:nvSpPr>
          <p:cNvPr id="22538" name="Text Box 10"/>
          <p:cNvSpPr txBox="1">
            <a:spLocks noChangeArrowheads="1"/>
          </p:cNvSpPr>
          <p:nvPr/>
        </p:nvSpPr>
        <p:spPr bwMode="auto">
          <a:xfrm>
            <a:off x="1981200" y="5000625"/>
            <a:ext cx="6248400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kumimoji="1" lang="en-US" altLang="zh-CN" sz="3200" i="1" dirty="0">
                <a:solidFill>
                  <a:srgbClr val="FF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A:</a:t>
            </a:r>
            <a:r>
              <a:rPr kumimoji="1" lang="en-US" altLang="zh-CN" sz="3200" i="1" dirty="0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Where</a:t>
            </a:r>
            <a:r>
              <a:rPr kumimoji="1" lang="en-US" altLang="zh-CN" sz="3200" i="1" dirty="0">
                <a:solidFill>
                  <a:srgbClr val="FF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 are you going to work?</a:t>
            </a:r>
          </a:p>
          <a:p>
            <a:pPr>
              <a:spcBef>
                <a:spcPct val="50000"/>
              </a:spcBef>
              <a:defRPr/>
            </a:pPr>
            <a:r>
              <a:rPr kumimoji="1" lang="en-US" altLang="zh-CN" sz="3200" i="1" dirty="0">
                <a:solidFill>
                  <a:srgbClr val="FF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B:I’m going to work in…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6" presetClass="entr" presetSubtype="4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1" dur="500"/>
                                        <p:tgtEl>
                                          <p:spTgt spid="2253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2253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500"/>
                                        <p:tgtEl>
                                          <p:spTgt spid="2253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16" presetClass="entr" presetSubtype="4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26" dur="500"/>
                                        <p:tgtEl>
                                          <p:spTgt spid="2253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2" grpId="0"/>
      <p:bldP spid="22535" grpId="0"/>
      <p:bldP spid="22537" grpId="0"/>
      <p:bldP spid="2253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 Box 2"/>
          <p:cNvSpPr txBox="1">
            <a:spLocks noChangeArrowheads="1"/>
          </p:cNvSpPr>
          <p:nvPr/>
        </p:nvSpPr>
        <p:spPr bwMode="auto">
          <a:xfrm>
            <a:off x="685800" y="1219200"/>
            <a:ext cx="8229600" cy="2462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zh-CN" sz="4400" b="1">
                <a:solidFill>
                  <a:srgbClr val="0000CC"/>
                </a:solidFill>
              </a:rPr>
              <a:t>Unit 6</a:t>
            </a:r>
          </a:p>
          <a:p>
            <a:pPr algn="ctr" eaLnBrk="1" hangingPunct="1">
              <a:spcBef>
                <a:spcPct val="50000"/>
              </a:spcBef>
            </a:pPr>
            <a:r>
              <a:rPr lang="en-US" altLang="zh-CN" sz="4400" b="1">
                <a:solidFill>
                  <a:srgbClr val="0000CC"/>
                </a:solidFill>
              </a:rPr>
              <a:t>I’m going to study computer science</a:t>
            </a:r>
          </a:p>
        </p:txBody>
      </p:sp>
      <p:sp>
        <p:nvSpPr>
          <p:cNvPr id="10243" name="WordArt 6"/>
          <p:cNvSpPr>
            <a:spLocks noChangeArrowheads="1" noChangeShapeType="1" noTextEdit="1"/>
          </p:cNvSpPr>
          <p:nvPr/>
        </p:nvSpPr>
        <p:spPr bwMode="auto">
          <a:xfrm>
            <a:off x="2133600" y="4191000"/>
            <a:ext cx="4968875" cy="7191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zh-CN" sz="40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Arial"/>
                <a:cs typeface="Arial"/>
              </a:rPr>
              <a:t>Section A 1a-2d</a:t>
            </a:r>
            <a:endParaRPr lang="zh-CN" altLang="en-US" sz="4000" b="1" kern="1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0000"/>
              </a:solidFill>
              <a:latin typeface="Arial"/>
              <a:cs typeface="Arial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0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3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Line 5"/>
          <p:cNvSpPr>
            <a:spLocks noChangeShapeType="1"/>
          </p:cNvSpPr>
          <p:nvPr/>
        </p:nvSpPr>
        <p:spPr bwMode="auto">
          <a:xfrm>
            <a:off x="303213" y="1143000"/>
            <a:ext cx="8459787" cy="0"/>
          </a:xfrm>
          <a:prstGeom prst="line">
            <a:avLst/>
          </a:prstGeom>
          <a:noFill/>
          <a:ln w="9525">
            <a:solidFill>
              <a:srgbClr val="0033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9459" name="Line 6"/>
          <p:cNvSpPr>
            <a:spLocks noChangeShapeType="1"/>
          </p:cNvSpPr>
          <p:nvPr/>
        </p:nvSpPr>
        <p:spPr bwMode="auto">
          <a:xfrm>
            <a:off x="303213" y="1143000"/>
            <a:ext cx="0" cy="4895850"/>
          </a:xfrm>
          <a:prstGeom prst="line">
            <a:avLst/>
          </a:prstGeom>
          <a:noFill/>
          <a:ln w="9525">
            <a:solidFill>
              <a:srgbClr val="0033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9460" name="Line 7"/>
          <p:cNvSpPr>
            <a:spLocks noChangeShapeType="1"/>
          </p:cNvSpPr>
          <p:nvPr/>
        </p:nvSpPr>
        <p:spPr bwMode="auto">
          <a:xfrm>
            <a:off x="336550" y="6019800"/>
            <a:ext cx="8424863" cy="46038"/>
          </a:xfrm>
          <a:prstGeom prst="line">
            <a:avLst/>
          </a:prstGeom>
          <a:noFill/>
          <a:ln w="9525">
            <a:solidFill>
              <a:srgbClr val="0033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9461" name="Line 8"/>
          <p:cNvSpPr>
            <a:spLocks noChangeShapeType="1"/>
          </p:cNvSpPr>
          <p:nvPr/>
        </p:nvSpPr>
        <p:spPr bwMode="auto">
          <a:xfrm>
            <a:off x="8761413" y="1143000"/>
            <a:ext cx="0" cy="4876800"/>
          </a:xfrm>
          <a:prstGeom prst="line">
            <a:avLst/>
          </a:prstGeom>
          <a:noFill/>
          <a:ln w="9525">
            <a:solidFill>
              <a:srgbClr val="0033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9462" name="Line 9"/>
          <p:cNvSpPr>
            <a:spLocks noChangeShapeType="1"/>
          </p:cNvSpPr>
          <p:nvPr/>
        </p:nvSpPr>
        <p:spPr bwMode="auto">
          <a:xfrm>
            <a:off x="303213" y="2286000"/>
            <a:ext cx="8458200" cy="0"/>
          </a:xfrm>
          <a:prstGeom prst="line">
            <a:avLst/>
          </a:prstGeom>
          <a:noFill/>
          <a:ln w="9525">
            <a:solidFill>
              <a:srgbClr val="0033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9463" name="Line 10"/>
          <p:cNvSpPr>
            <a:spLocks noChangeShapeType="1"/>
          </p:cNvSpPr>
          <p:nvPr/>
        </p:nvSpPr>
        <p:spPr bwMode="auto">
          <a:xfrm>
            <a:off x="303213" y="3352800"/>
            <a:ext cx="8458200" cy="0"/>
          </a:xfrm>
          <a:prstGeom prst="line">
            <a:avLst/>
          </a:prstGeom>
          <a:noFill/>
          <a:ln w="9525">
            <a:solidFill>
              <a:srgbClr val="0033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9464" name="Line 11"/>
          <p:cNvSpPr>
            <a:spLocks noChangeShapeType="1"/>
          </p:cNvSpPr>
          <p:nvPr/>
        </p:nvSpPr>
        <p:spPr bwMode="auto">
          <a:xfrm>
            <a:off x="303213" y="4800600"/>
            <a:ext cx="8458200" cy="0"/>
          </a:xfrm>
          <a:prstGeom prst="line">
            <a:avLst/>
          </a:prstGeom>
          <a:noFill/>
          <a:ln w="9525">
            <a:solidFill>
              <a:srgbClr val="0033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9465" name="Line 12"/>
          <p:cNvSpPr>
            <a:spLocks noChangeShapeType="1"/>
          </p:cNvSpPr>
          <p:nvPr/>
        </p:nvSpPr>
        <p:spPr bwMode="auto">
          <a:xfrm>
            <a:off x="1903413" y="1143000"/>
            <a:ext cx="0" cy="4876800"/>
          </a:xfrm>
          <a:prstGeom prst="line">
            <a:avLst/>
          </a:prstGeom>
          <a:noFill/>
          <a:ln w="9525">
            <a:solidFill>
              <a:srgbClr val="0033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9466" name="Rectangle 13"/>
          <p:cNvSpPr>
            <a:spLocks noChangeArrowheads="1"/>
          </p:cNvSpPr>
          <p:nvPr/>
        </p:nvSpPr>
        <p:spPr bwMode="auto">
          <a:xfrm>
            <a:off x="531813" y="1447800"/>
            <a:ext cx="11684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20000"/>
              </a:spcBef>
            </a:pPr>
            <a:r>
              <a:rPr kumimoji="1" lang="en-US" altLang="zh-CN" sz="3200" b="1">
                <a:solidFill>
                  <a:srgbClr val="FF66FF"/>
                </a:solidFill>
                <a:latin typeface="Lucida Console" pitchFamily="49" charset="0"/>
              </a:rPr>
              <a:t>What</a:t>
            </a:r>
          </a:p>
        </p:txBody>
      </p:sp>
      <p:sp>
        <p:nvSpPr>
          <p:cNvPr id="19467" name="Rectangle 14"/>
          <p:cNvSpPr>
            <a:spLocks noChangeArrowheads="1"/>
          </p:cNvSpPr>
          <p:nvPr/>
        </p:nvSpPr>
        <p:spPr bwMode="auto">
          <a:xfrm>
            <a:off x="455613" y="2590800"/>
            <a:ext cx="143827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20000"/>
              </a:spcBef>
            </a:pPr>
            <a:r>
              <a:rPr kumimoji="1" lang="en-US" altLang="zh-CN" sz="3200" b="1">
                <a:solidFill>
                  <a:srgbClr val="FF66FF"/>
                </a:solidFill>
              </a:rPr>
              <a:t>Where</a:t>
            </a:r>
          </a:p>
        </p:txBody>
      </p:sp>
      <p:sp>
        <p:nvSpPr>
          <p:cNvPr id="19468" name="Rectangle 24"/>
          <p:cNvSpPr>
            <a:spLocks noChangeArrowheads="1"/>
          </p:cNvSpPr>
          <p:nvPr/>
        </p:nvSpPr>
        <p:spPr bwMode="auto">
          <a:xfrm>
            <a:off x="531813" y="3810000"/>
            <a:ext cx="12192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kumimoji="1" lang="en-US" altLang="zh-CN" sz="3200" b="1">
                <a:solidFill>
                  <a:srgbClr val="FF66FF"/>
                </a:solidFill>
              </a:rPr>
              <a:t>How</a:t>
            </a:r>
          </a:p>
        </p:txBody>
      </p:sp>
      <p:sp>
        <p:nvSpPr>
          <p:cNvPr id="19469" name="Rectangle 25"/>
          <p:cNvSpPr>
            <a:spLocks noChangeArrowheads="1"/>
          </p:cNvSpPr>
          <p:nvPr/>
        </p:nvSpPr>
        <p:spPr bwMode="auto">
          <a:xfrm>
            <a:off x="379413" y="5181600"/>
            <a:ext cx="1414462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kumimoji="1" lang="en-US" altLang="zh-CN" sz="3200">
                <a:solidFill>
                  <a:srgbClr val="FF66FF"/>
                </a:solidFill>
              </a:rPr>
              <a:t> </a:t>
            </a:r>
            <a:r>
              <a:rPr kumimoji="1" lang="en-US" altLang="zh-CN" sz="3200" b="1">
                <a:solidFill>
                  <a:srgbClr val="FF66FF"/>
                </a:solidFill>
              </a:rPr>
              <a:t>When</a:t>
            </a:r>
          </a:p>
        </p:txBody>
      </p:sp>
      <p:sp>
        <p:nvSpPr>
          <p:cNvPr id="16410" name="Rectangle 26"/>
          <p:cNvSpPr>
            <a:spLocks noChangeArrowheads="1"/>
          </p:cNvSpPr>
          <p:nvPr/>
        </p:nvSpPr>
        <p:spPr bwMode="auto">
          <a:xfrm>
            <a:off x="2209800" y="1473200"/>
            <a:ext cx="58674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20000"/>
              </a:spcBef>
            </a:pPr>
            <a:r>
              <a:rPr kumimoji="1" lang="en-US" altLang="zh-CN" sz="3200">
                <a:solidFill>
                  <a:srgbClr val="FF9933"/>
                </a:solidFill>
                <a:latin typeface="Times New Roman" pitchFamily="18" charset="0"/>
                <a:cs typeface="Times New Roman" pitchFamily="18" charset="0"/>
              </a:rPr>
              <a:t>Chen Han is going to be an actor.</a:t>
            </a:r>
          </a:p>
        </p:txBody>
      </p:sp>
      <p:sp>
        <p:nvSpPr>
          <p:cNvPr id="16411" name="Rectangle 27"/>
          <p:cNvSpPr>
            <a:spLocks noChangeArrowheads="1"/>
          </p:cNvSpPr>
          <p:nvPr/>
        </p:nvSpPr>
        <p:spPr bwMode="auto">
          <a:xfrm>
            <a:off x="2220913" y="2590800"/>
            <a:ext cx="5703887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20000"/>
              </a:spcBef>
            </a:pPr>
            <a:r>
              <a:rPr kumimoji="1" lang="en-US" altLang="zh-CN" sz="3200">
                <a:solidFill>
                  <a:srgbClr val="FF9933"/>
                </a:solidFill>
                <a:latin typeface="Times New Roman" pitchFamily="18" charset="0"/>
                <a:cs typeface="Times New Roman" pitchFamily="18" charset="0"/>
              </a:rPr>
              <a:t>He is going to move to New York</a:t>
            </a:r>
          </a:p>
        </p:txBody>
      </p:sp>
      <p:sp>
        <p:nvSpPr>
          <p:cNvPr id="16412" name="Rectangle 28"/>
          <p:cNvSpPr>
            <a:spLocks noChangeArrowheads="1"/>
          </p:cNvSpPr>
          <p:nvPr/>
        </p:nvSpPr>
        <p:spPr bwMode="auto">
          <a:xfrm>
            <a:off x="2241550" y="3429000"/>
            <a:ext cx="4768850" cy="1176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20000"/>
              </a:spcBef>
            </a:pPr>
            <a:r>
              <a:rPr kumimoji="1" lang="en-US" altLang="zh-CN" sz="3200">
                <a:solidFill>
                  <a:srgbClr val="FF9933"/>
                </a:solidFill>
                <a:latin typeface="Times New Roman" pitchFamily="18" charset="0"/>
                <a:cs typeface="Times New Roman" pitchFamily="18" charset="0"/>
              </a:rPr>
              <a:t>Cheng Han is going to take </a:t>
            </a:r>
          </a:p>
          <a:p>
            <a:pPr>
              <a:spcBef>
                <a:spcPct val="20000"/>
              </a:spcBef>
            </a:pPr>
            <a:r>
              <a:rPr kumimoji="1" lang="en-US" altLang="zh-CN" sz="3200">
                <a:solidFill>
                  <a:srgbClr val="FF9933"/>
                </a:solidFill>
                <a:latin typeface="Times New Roman" pitchFamily="18" charset="0"/>
                <a:cs typeface="Times New Roman" pitchFamily="18" charset="0"/>
              </a:rPr>
              <a:t>acting</a:t>
            </a:r>
            <a:r>
              <a:rPr kumimoji="1" lang="en-US" altLang="zh-CN" sz="3200"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1" lang="en-US" altLang="zh-CN" sz="3200">
                <a:solidFill>
                  <a:srgbClr val="FF9933"/>
                </a:solidFill>
                <a:latin typeface="Times New Roman" pitchFamily="18" charset="0"/>
                <a:cs typeface="Times New Roman" pitchFamily="18" charset="0"/>
              </a:rPr>
              <a:t>lessons</a:t>
            </a:r>
          </a:p>
        </p:txBody>
      </p:sp>
      <p:sp>
        <p:nvSpPr>
          <p:cNvPr id="16413" name="Rectangle 29"/>
          <p:cNvSpPr>
            <a:spLocks noChangeArrowheads="1"/>
          </p:cNvSpPr>
          <p:nvPr/>
        </p:nvSpPr>
        <p:spPr bwMode="auto">
          <a:xfrm>
            <a:off x="2286000" y="4876800"/>
            <a:ext cx="6400800" cy="1077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20000"/>
              </a:spcBef>
            </a:pPr>
            <a:r>
              <a:rPr kumimoji="1" lang="en-US" altLang="zh-CN" sz="3200">
                <a:solidFill>
                  <a:srgbClr val="FF9933"/>
                </a:solidFill>
                <a:latin typeface="Times New Roman" pitchFamily="18" charset="0"/>
                <a:cs typeface="Times New Roman" pitchFamily="18" charset="0"/>
              </a:rPr>
              <a:t>He is going to finish high  school college first.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4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4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13" dur="500"/>
                                        <p:tgtEl>
                                          <p:spTgt spid="1641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glas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64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64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64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64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projcto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6" dur="500"/>
                                        <p:tgtEl>
                                          <p:spTgt spid="1641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410" grpId="0" autoUpdateAnimBg="0"/>
      <p:bldP spid="16411" grpId="0" autoUpdateAnimBg="0"/>
      <p:bldP spid="16412" grpId="0" autoUpdateAnimBg="0"/>
      <p:bldP spid="16413" grpId="0" autoUpdateAnimBg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extBox 1"/>
          <p:cNvSpPr txBox="1">
            <a:spLocks noChangeArrowheads="1"/>
          </p:cNvSpPr>
          <p:nvPr/>
        </p:nvSpPr>
        <p:spPr bwMode="auto">
          <a:xfrm>
            <a:off x="609600" y="762000"/>
            <a:ext cx="777240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3600" b="1"/>
              <a:t>1b</a:t>
            </a:r>
            <a:r>
              <a:rPr lang="en-US" altLang="zh-CN" sz="3600" b="1">
                <a:solidFill>
                  <a:srgbClr val="003399"/>
                </a:solidFill>
              </a:rPr>
              <a:t> Listen and fill in the blanks.   </a:t>
            </a:r>
          </a:p>
          <a:p>
            <a:pPr eaLnBrk="1" hangingPunct="1"/>
            <a:r>
              <a:rPr lang="en-US" altLang="zh-CN" sz="3600" b="1">
                <a:solidFill>
                  <a:srgbClr val="003399"/>
                </a:solidFill>
              </a:rPr>
              <a:t>     Then match the items.</a:t>
            </a:r>
            <a:endParaRPr lang="zh-CN" altLang="en-US" sz="3600" b="1">
              <a:solidFill>
                <a:srgbClr val="003399"/>
              </a:solidFill>
            </a:endParaRPr>
          </a:p>
        </p:txBody>
      </p:sp>
      <p:sp>
        <p:nvSpPr>
          <p:cNvPr id="20483" name="TextBox 2"/>
          <p:cNvSpPr txBox="1">
            <a:spLocks noChangeArrowheads="1"/>
          </p:cNvSpPr>
          <p:nvPr/>
        </p:nvSpPr>
        <p:spPr bwMode="auto">
          <a:xfrm>
            <a:off x="457200" y="2317750"/>
            <a:ext cx="8534400" cy="301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lnSpc>
                <a:spcPts val="3800"/>
              </a:lnSpc>
            </a:pPr>
            <a:r>
              <a:rPr lang="en-US" altLang="zh-CN" sz="2800">
                <a:latin typeface="Times New Roman" pitchFamily="18" charset="0"/>
                <a:cs typeface="Times New Roman" pitchFamily="18" charset="0"/>
              </a:rPr>
              <a:t>1.computer programmer         a. take _______ lessons</a:t>
            </a:r>
            <a:endParaRPr lang="zh-CN" altLang="en-US" sz="280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ts val="3800"/>
              </a:lnSpc>
            </a:pPr>
            <a:r>
              <a:rPr lang="en-US" altLang="zh-CN" sz="2800">
                <a:latin typeface="Times New Roman" pitchFamily="18" charset="0"/>
                <a:cs typeface="Times New Roman" pitchFamily="18" charset="0"/>
              </a:rPr>
              <a:t>2.basketball player                  b. study_________ science</a:t>
            </a:r>
            <a:endParaRPr lang="zh-CN" altLang="en-US" sz="280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ts val="3800"/>
              </a:lnSpc>
            </a:pPr>
            <a:r>
              <a:rPr lang="en-US" altLang="zh-CN" sz="2800">
                <a:latin typeface="Times New Roman" pitchFamily="18" charset="0"/>
                <a:cs typeface="Times New Roman" pitchFamily="18" charset="0"/>
              </a:rPr>
              <a:t>3.engineer                               c. practice _________ </a:t>
            </a:r>
          </a:p>
          <a:p>
            <a:pPr eaLnBrk="1" hangingPunct="1">
              <a:lnSpc>
                <a:spcPts val="3800"/>
              </a:lnSpc>
            </a:pPr>
            <a:r>
              <a:rPr lang="en-US" altLang="zh-CN" sz="2800">
                <a:latin typeface="Times New Roman" pitchFamily="18" charset="0"/>
                <a:cs typeface="Times New Roman" pitchFamily="18" charset="0"/>
              </a:rPr>
              <a:t>                                                   every day</a:t>
            </a:r>
            <a:endParaRPr lang="zh-CN" altLang="en-US" sz="280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ts val="3800"/>
              </a:lnSpc>
            </a:pPr>
            <a:r>
              <a:rPr lang="en-US" altLang="zh-CN" sz="2800">
                <a:latin typeface="Times New Roman" pitchFamily="18" charset="0"/>
                <a:cs typeface="Times New Roman" pitchFamily="18" charset="0"/>
              </a:rPr>
              <a:t>4.actor                                     d. study ______ really hard</a:t>
            </a:r>
            <a:endParaRPr lang="zh-CN" altLang="en-US" sz="280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ts val="3800"/>
              </a:lnSpc>
            </a:pPr>
            <a:endParaRPr lang="zh-CN" altLang="en-US" sz="28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5867400" y="2317750"/>
            <a:ext cx="17526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r>
              <a:rPr kumimoji="1" lang="en-US" altLang="zh-CN" sz="2800" i="1">
                <a:solidFill>
                  <a:srgbClr val="FF0066"/>
                </a:solidFill>
              </a:rPr>
              <a:t>acting</a:t>
            </a:r>
            <a:endParaRPr lang="zh-CN" altLang="en-US" sz="2800"/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5943600" y="2851150"/>
            <a:ext cx="17526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r>
              <a:rPr kumimoji="1" lang="en-US" altLang="zh-CN" sz="2800" i="1">
                <a:solidFill>
                  <a:srgbClr val="FF0066"/>
                </a:solidFill>
              </a:rPr>
              <a:t>computer</a:t>
            </a:r>
            <a:endParaRPr lang="zh-CN" altLang="en-US" sz="2800"/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6324600" y="3317875"/>
            <a:ext cx="19812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r>
              <a:rPr kumimoji="1" lang="en-US" altLang="zh-CN" sz="2800" i="1">
                <a:solidFill>
                  <a:srgbClr val="FF0066"/>
                </a:solidFill>
              </a:rPr>
              <a:t>basketball</a:t>
            </a:r>
            <a:endParaRPr lang="zh-CN" altLang="en-US" sz="2800"/>
          </a:p>
        </p:txBody>
      </p:sp>
      <p:sp>
        <p:nvSpPr>
          <p:cNvPr id="9" name="矩形 8"/>
          <p:cNvSpPr>
            <a:spLocks noChangeArrowheads="1"/>
          </p:cNvSpPr>
          <p:nvPr/>
        </p:nvSpPr>
        <p:spPr bwMode="auto">
          <a:xfrm>
            <a:off x="6019800" y="4298950"/>
            <a:ext cx="98425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kumimoji="1" lang="en-US" altLang="zh-CN" sz="2800" i="1">
                <a:solidFill>
                  <a:srgbClr val="FF0066"/>
                </a:solidFill>
              </a:rPr>
              <a:t>math</a:t>
            </a:r>
            <a:endParaRPr kumimoji="1" lang="zh-CN" altLang="en-US" sz="2800" i="1">
              <a:solidFill>
                <a:srgbClr val="FF0066"/>
              </a:solidFill>
            </a:endParaRPr>
          </a:p>
        </p:txBody>
      </p:sp>
      <p:pic>
        <p:nvPicPr>
          <p:cNvPr id="20488" name="Picture 13" descr="QQYY公仔01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313" t="43750" r="17969" b="23958"/>
          <a:stretch>
            <a:fillRect/>
          </a:stretch>
        </p:blipFill>
        <p:spPr bwMode="auto">
          <a:xfrm>
            <a:off x="6400800" y="4876800"/>
            <a:ext cx="2509838" cy="1828800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2" name="直接箭头连接符 11"/>
          <p:cNvCxnSpPr/>
          <p:nvPr/>
        </p:nvCxnSpPr>
        <p:spPr>
          <a:xfrm>
            <a:off x="3962400" y="2622550"/>
            <a:ext cx="762000" cy="457200"/>
          </a:xfrm>
          <a:prstGeom prst="straightConnector1">
            <a:avLst/>
          </a:prstGeom>
          <a:ln w="190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箭头连接符 12"/>
          <p:cNvCxnSpPr/>
          <p:nvPr/>
        </p:nvCxnSpPr>
        <p:spPr>
          <a:xfrm>
            <a:off x="3429000" y="3155950"/>
            <a:ext cx="1371600" cy="654050"/>
          </a:xfrm>
          <a:prstGeom prst="straightConnector1">
            <a:avLst/>
          </a:prstGeom>
          <a:ln w="190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箭头连接符 14"/>
          <p:cNvCxnSpPr/>
          <p:nvPr/>
        </p:nvCxnSpPr>
        <p:spPr>
          <a:xfrm>
            <a:off x="2590800" y="3689350"/>
            <a:ext cx="2133600" cy="914400"/>
          </a:xfrm>
          <a:prstGeom prst="straightConnector1">
            <a:avLst/>
          </a:prstGeom>
          <a:ln w="190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箭头连接符 16"/>
          <p:cNvCxnSpPr/>
          <p:nvPr/>
        </p:nvCxnSpPr>
        <p:spPr>
          <a:xfrm flipV="1">
            <a:off x="2057400" y="2698750"/>
            <a:ext cx="2590800" cy="1981200"/>
          </a:xfrm>
          <a:prstGeom prst="straightConnector1">
            <a:avLst/>
          </a:prstGeom>
          <a:ln w="190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493" name="Picture 13" descr="D:\迅雷下载\Tencent\QQ\Users\279358040\Image\03FJIU6ZYPN@OYQU33O7YHM.jpg">
            <a:hlinkClick r:id="rId3" action="ppaction://hlinkfile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1400" y="1295400"/>
            <a:ext cx="600075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utoUpdateAnimBg="0"/>
      <p:bldP spid="6" grpId="0" autoUpdateAnimBg="0"/>
      <p:bldP spid="8" grpId="0" autoUpdateAnimBg="0"/>
      <p:bldP spid="9" grpId="0" autoUpdateAnimBg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533400"/>
            <a:ext cx="4989513" cy="628650"/>
          </a:xfrm>
        </p:spPr>
        <p:txBody>
          <a:bodyPr/>
          <a:lstStyle/>
          <a:p>
            <a:pPr algn="l">
              <a:defRPr/>
            </a:pPr>
            <a:r>
              <a:rPr lang="en-US" altLang="zh-CN" sz="3600" b="1" kern="1200" dirty="0">
                <a:solidFill>
                  <a:schemeClr val="tx1"/>
                </a:solidFill>
                <a:cs typeface="+mn-cs"/>
              </a:rPr>
              <a:t>1c </a:t>
            </a:r>
            <a:r>
              <a:rPr lang="en-US" altLang="zh-CN" sz="3600" b="1" kern="1200" dirty="0" smtClean="0">
                <a:solidFill>
                  <a:srgbClr val="003399"/>
                </a:solidFill>
                <a:cs typeface="+mn-cs"/>
              </a:rPr>
              <a:t>Pair work </a:t>
            </a:r>
            <a:endParaRPr lang="en-US" altLang="zh-CN" sz="3600" b="1" kern="1200" dirty="0">
              <a:solidFill>
                <a:srgbClr val="003399"/>
              </a:solidFill>
              <a:cs typeface="+mn-cs"/>
            </a:endParaRP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0" y="1524000"/>
            <a:ext cx="8139113" cy="2362200"/>
          </a:xfrm>
          <a:noFill/>
        </p:spPr>
        <p:txBody>
          <a:bodyPr wrap="none"/>
          <a:lstStyle/>
          <a:p>
            <a:pPr>
              <a:buFontTx/>
              <a:buNone/>
            </a:pPr>
            <a:r>
              <a:rPr lang="en-US" altLang="zh-CN" sz="2800" smtClean="0"/>
              <a:t>A: </a:t>
            </a:r>
            <a:r>
              <a:rPr lang="en-US" altLang="zh-CN" sz="2800" smtClean="0">
                <a:solidFill>
                  <a:srgbClr val="FF0000"/>
                </a:solidFill>
              </a:rPr>
              <a:t>What</a:t>
            </a:r>
            <a:r>
              <a:rPr lang="en-US" altLang="zh-CN" sz="2800" smtClean="0"/>
              <a:t> are you going to be when you grow up?</a:t>
            </a:r>
          </a:p>
          <a:p>
            <a:pPr>
              <a:buFontTx/>
              <a:buNone/>
            </a:pPr>
            <a:r>
              <a:rPr lang="en-US" altLang="zh-CN" sz="2800" smtClean="0"/>
              <a:t>B: I’m going to be a basketball player.</a:t>
            </a:r>
          </a:p>
          <a:p>
            <a:pPr>
              <a:buFontTx/>
              <a:buNone/>
            </a:pPr>
            <a:r>
              <a:rPr lang="en-US" altLang="zh-CN" sz="2800" smtClean="0"/>
              <a:t>A: </a:t>
            </a:r>
            <a:r>
              <a:rPr lang="en-US" altLang="zh-CN" sz="2800" smtClean="0">
                <a:solidFill>
                  <a:srgbClr val="FF0000"/>
                </a:solidFill>
              </a:rPr>
              <a:t>How</a:t>
            </a:r>
            <a:r>
              <a:rPr lang="en-US" altLang="zh-CN" sz="2800" smtClean="0"/>
              <a:t> are going to do that?</a:t>
            </a:r>
          </a:p>
          <a:p>
            <a:pPr>
              <a:buFontTx/>
              <a:buNone/>
            </a:pPr>
            <a:r>
              <a:rPr lang="en-US" altLang="zh-CN" sz="2800" smtClean="0"/>
              <a:t>B: I’m going to practice basketball every day.</a:t>
            </a:r>
          </a:p>
        </p:txBody>
      </p:sp>
      <p:pic>
        <p:nvPicPr>
          <p:cNvPr id="20484" name="Picture 4" descr="姚明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7400" y="3962400"/>
            <a:ext cx="2362200" cy="2613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5" name="Picture 5" descr="xjdrw142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4189413"/>
            <a:ext cx="2590800" cy="2668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0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0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204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204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3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ext Box 2"/>
          <p:cNvSpPr txBox="1">
            <a:spLocks noChangeArrowheads="1"/>
          </p:cNvSpPr>
          <p:nvPr/>
        </p:nvSpPr>
        <p:spPr bwMode="auto">
          <a:xfrm>
            <a:off x="2749550" y="549275"/>
            <a:ext cx="3598863" cy="1077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7" rIns="91435" bIns="45717">
            <a:spAutoFit/>
          </a:bodyPr>
          <a:lstStyle>
            <a:lvl1pPr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algn="ctr" eaLnBrk="1" hangingPunct="1"/>
            <a:r>
              <a:rPr lang="en-US" altLang="zh-CN" sz="3200" b="1" i="1">
                <a:solidFill>
                  <a:srgbClr val="0000CC"/>
                </a:solidFill>
              </a:rPr>
              <a:t>engineer</a:t>
            </a:r>
          </a:p>
          <a:p>
            <a:pPr eaLnBrk="1" hangingPunct="1"/>
            <a:r>
              <a:rPr lang="en-US" altLang="zh-CN" sz="3200" b="1" i="1">
                <a:solidFill>
                  <a:srgbClr val="0000CC"/>
                </a:solidFill>
              </a:rPr>
              <a:t>study math hard</a:t>
            </a:r>
          </a:p>
        </p:txBody>
      </p:sp>
      <p:pic>
        <p:nvPicPr>
          <p:cNvPr id="22531" name="Picture 3" descr="chuang%20yi%20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960"/>
          <a:stretch>
            <a:fillRect/>
          </a:stretch>
        </p:blipFill>
        <p:spPr bwMode="auto">
          <a:xfrm>
            <a:off x="6019800" y="762000"/>
            <a:ext cx="2552700" cy="2881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8853" name="Rectangle 5"/>
          <p:cNvSpPr>
            <a:spLocks noChangeArrowheads="1"/>
          </p:cNvSpPr>
          <p:nvPr/>
        </p:nvSpPr>
        <p:spPr bwMode="auto">
          <a:xfrm>
            <a:off x="925513" y="3968750"/>
            <a:ext cx="6910387" cy="2181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5" tIns="45717" rIns="91435" bIns="45717"/>
          <a:lstStyle/>
          <a:p>
            <a:pPr defTabSz="912813"/>
            <a:r>
              <a:rPr lang="en-US" altLang="zh-CN" sz="2900" b="1" i="1"/>
              <a:t>--What </a:t>
            </a:r>
            <a:r>
              <a:rPr lang="en-US" altLang="zh-CN" sz="2900" b="1" i="1">
                <a:solidFill>
                  <a:srgbClr val="FF0000"/>
                </a:solidFill>
              </a:rPr>
              <a:t>are</a:t>
            </a:r>
            <a:r>
              <a:rPr lang="en-US" altLang="zh-CN" sz="2900" b="1" i="1"/>
              <a:t> you </a:t>
            </a:r>
            <a:r>
              <a:rPr lang="en-US" altLang="zh-CN" sz="2900" b="1" i="1">
                <a:solidFill>
                  <a:srgbClr val="FF0000"/>
                </a:solidFill>
              </a:rPr>
              <a:t>going to</a:t>
            </a:r>
            <a:r>
              <a:rPr lang="en-US" altLang="zh-CN" sz="2900" b="1" i="1"/>
              <a:t> </a:t>
            </a:r>
            <a:r>
              <a:rPr lang="en-US" altLang="zh-CN" sz="2900" b="1" i="1" u="sng"/>
              <a:t>be</a:t>
            </a:r>
            <a:r>
              <a:rPr lang="en-US" altLang="zh-CN" sz="2900" b="1" i="1"/>
              <a:t> when you  </a:t>
            </a:r>
          </a:p>
          <a:p>
            <a:pPr defTabSz="912813"/>
            <a:r>
              <a:rPr lang="en-US" altLang="zh-CN" sz="2900" b="1" i="1"/>
              <a:t>  grow up?</a:t>
            </a:r>
          </a:p>
          <a:p>
            <a:pPr defTabSz="912813"/>
            <a:r>
              <a:rPr lang="en-US" altLang="zh-CN" sz="2900" b="1" i="1"/>
              <a:t>--</a:t>
            </a:r>
            <a:r>
              <a:rPr lang="en-US" altLang="zh-CN" sz="2900" b="1" i="1">
                <a:solidFill>
                  <a:srgbClr val="FF0000"/>
                </a:solidFill>
              </a:rPr>
              <a:t>I’m</a:t>
            </a:r>
            <a:r>
              <a:rPr lang="en-US" altLang="zh-CN" sz="2900" b="1" i="1"/>
              <a:t> </a:t>
            </a:r>
            <a:r>
              <a:rPr lang="en-US" altLang="zh-CN" sz="2900" b="1" i="1">
                <a:solidFill>
                  <a:srgbClr val="FF0000"/>
                </a:solidFill>
              </a:rPr>
              <a:t>going</a:t>
            </a:r>
            <a:r>
              <a:rPr lang="en-US" altLang="zh-CN" sz="2900" b="1" i="1"/>
              <a:t> </a:t>
            </a:r>
            <a:r>
              <a:rPr lang="en-US" altLang="zh-CN" sz="2900" b="1" i="1">
                <a:solidFill>
                  <a:srgbClr val="FF0000"/>
                </a:solidFill>
              </a:rPr>
              <a:t>to</a:t>
            </a:r>
            <a:r>
              <a:rPr lang="en-US" altLang="zh-CN" sz="2900" b="1" i="1"/>
              <a:t> </a:t>
            </a:r>
            <a:r>
              <a:rPr lang="en-US" altLang="zh-CN" sz="2900" b="1" i="1" u="sng"/>
              <a:t>be</a:t>
            </a:r>
            <a:r>
              <a:rPr lang="en-US" altLang="zh-CN" sz="2900" b="1" i="1"/>
              <a:t> </a:t>
            </a:r>
            <a:r>
              <a:rPr lang="en-US" altLang="zh-CN" sz="2900" b="1" i="1">
                <a:solidFill>
                  <a:srgbClr val="0000CC"/>
                </a:solidFill>
              </a:rPr>
              <a:t>an engineer.</a:t>
            </a:r>
          </a:p>
          <a:p>
            <a:pPr defTabSz="912813"/>
            <a:r>
              <a:rPr lang="en-US" altLang="zh-CN" sz="2900" b="1" i="1"/>
              <a:t>-- How </a:t>
            </a:r>
            <a:r>
              <a:rPr lang="en-US" altLang="zh-CN" sz="2900" b="1" i="1">
                <a:solidFill>
                  <a:srgbClr val="FF0000"/>
                </a:solidFill>
              </a:rPr>
              <a:t>are</a:t>
            </a:r>
            <a:r>
              <a:rPr lang="en-US" altLang="zh-CN" sz="2900" b="1" i="1"/>
              <a:t> you </a:t>
            </a:r>
            <a:r>
              <a:rPr lang="en-US" altLang="zh-CN" sz="2900" b="1" i="1">
                <a:solidFill>
                  <a:srgbClr val="FF0000"/>
                </a:solidFill>
              </a:rPr>
              <a:t>going</a:t>
            </a:r>
            <a:r>
              <a:rPr lang="en-US" altLang="zh-CN" sz="2900" b="1" i="1"/>
              <a:t> </a:t>
            </a:r>
            <a:r>
              <a:rPr lang="en-US" altLang="zh-CN" sz="2900" b="1" i="1">
                <a:solidFill>
                  <a:srgbClr val="FF0000"/>
                </a:solidFill>
              </a:rPr>
              <a:t>to</a:t>
            </a:r>
            <a:r>
              <a:rPr lang="en-US" altLang="zh-CN" sz="2900" b="1" i="1"/>
              <a:t> do that?</a:t>
            </a:r>
          </a:p>
          <a:p>
            <a:pPr defTabSz="912813"/>
            <a:r>
              <a:rPr lang="en-US" altLang="zh-CN" sz="2900" b="1" i="1"/>
              <a:t>-- </a:t>
            </a:r>
            <a:r>
              <a:rPr lang="en-US" altLang="zh-CN" sz="2900" b="1" i="1">
                <a:solidFill>
                  <a:srgbClr val="FF0000"/>
                </a:solidFill>
              </a:rPr>
              <a:t>I’m</a:t>
            </a:r>
            <a:r>
              <a:rPr lang="en-US" altLang="zh-CN" sz="2900" b="1" i="1"/>
              <a:t> </a:t>
            </a:r>
            <a:r>
              <a:rPr lang="en-US" altLang="zh-CN" sz="2900" b="1" i="1">
                <a:solidFill>
                  <a:srgbClr val="FF0000"/>
                </a:solidFill>
              </a:rPr>
              <a:t>going</a:t>
            </a:r>
            <a:r>
              <a:rPr lang="en-US" altLang="zh-CN" sz="2900" b="1" i="1"/>
              <a:t> </a:t>
            </a:r>
            <a:r>
              <a:rPr lang="en-US" altLang="zh-CN" sz="2900" b="1" i="1">
                <a:solidFill>
                  <a:srgbClr val="FF0000"/>
                </a:solidFill>
              </a:rPr>
              <a:t>to</a:t>
            </a:r>
            <a:r>
              <a:rPr lang="en-US" altLang="zh-CN" sz="2900" b="1" i="1">
                <a:solidFill>
                  <a:srgbClr val="336600"/>
                </a:solidFill>
              </a:rPr>
              <a:t> </a:t>
            </a:r>
            <a:r>
              <a:rPr lang="en-US" altLang="zh-CN" sz="2900" b="1" i="1">
                <a:solidFill>
                  <a:srgbClr val="0000CC"/>
                </a:solidFill>
              </a:rPr>
              <a:t>study math hard.</a:t>
            </a:r>
          </a:p>
        </p:txBody>
      </p:sp>
      <p:pic>
        <p:nvPicPr>
          <p:cNvPr id="22533" name="Picture 6" descr="W02007033050772188496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685800"/>
            <a:ext cx="2057400" cy="284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88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8853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3" descr="U397P6T12D1175936F44DT2004093011011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9400" y="1066800"/>
            <a:ext cx="2216150" cy="2473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55" name="Rectangle 4"/>
          <p:cNvSpPr>
            <a:spLocks noChangeArrowheads="1"/>
          </p:cNvSpPr>
          <p:nvPr/>
        </p:nvSpPr>
        <p:spPr bwMode="auto">
          <a:xfrm>
            <a:off x="2413000" y="476250"/>
            <a:ext cx="4462463" cy="1077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7" rIns="91435" bIns="45717">
            <a:spAutoFit/>
          </a:bodyPr>
          <a:lstStyle/>
          <a:p>
            <a:pPr defTabSz="912813"/>
            <a:r>
              <a:rPr kumimoji="1" lang="en-US" altLang="zh-CN" sz="3200" b="1">
                <a:latin typeface="Comic Sans MS" pitchFamily="66" charset="0"/>
              </a:rPr>
              <a:t>       </a:t>
            </a:r>
            <a:r>
              <a:rPr lang="en-US" altLang="zh-CN" sz="3200" b="1" i="1">
                <a:solidFill>
                  <a:srgbClr val="0000CC"/>
                </a:solidFill>
              </a:rPr>
              <a:t>actor</a:t>
            </a:r>
          </a:p>
          <a:p>
            <a:pPr defTabSz="912813"/>
            <a:r>
              <a:rPr lang="en-US" altLang="zh-CN" sz="3200" b="1" i="1">
                <a:solidFill>
                  <a:srgbClr val="0000CC"/>
                </a:solidFill>
              </a:rPr>
              <a:t>take</a:t>
            </a:r>
            <a:r>
              <a:rPr kumimoji="1" lang="en-US" altLang="zh-CN" sz="3200" b="1">
                <a:latin typeface="Comic Sans MS" pitchFamily="66" charset="0"/>
              </a:rPr>
              <a:t> </a:t>
            </a:r>
            <a:r>
              <a:rPr lang="en-US" altLang="zh-CN" sz="3200" b="1" i="1">
                <a:solidFill>
                  <a:srgbClr val="0000CC"/>
                </a:solidFill>
              </a:rPr>
              <a:t>acting</a:t>
            </a:r>
            <a:r>
              <a:rPr kumimoji="1" lang="en-US" altLang="zh-CN" sz="3200" b="1">
                <a:latin typeface="Comic Sans MS" pitchFamily="66" charset="0"/>
              </a:rPr>
              <a:t> </a:t>
            </a:r>
            <a:r>
              <a:rPr lang="en-US" altLang="zh-CN" sz="3200" b="1" i="1">
                <a:solidFill>
                  <a:srgbClr val="0000CC"/>
                </a:solidFill>
              </a:rPr>
              <a:t>lessons</a:t>
            </a:r>
          </a:p>
        </p:txBody>
      </p:sp>
      <p:pic>
        <p:nvPicPr>
          <p:cNvPr id="23556" name="Picture 5" descr="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609600"/>
            <a:ext cx="2263775" cy="3357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9878" name="Rectangle 6"/>
          <p:cNvSpPr>
            <a:spLocks noChangeArrowheads="1"/>
          </p:cNvSpPr>
          <p:nvPr/>
        </p:nvSpPr>
        <p:spPr bwMode="auto">
          <a:xfrm>
            <a:off x="1219200" y="4114800"/>
            <a:ext cx="6913563" cy="2408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5" tIns="45717" rIns="91435" bIns="45717"/>
          <a:lstStyle/>
          <a:p>
            <a:pPr defTabSz="912813"/>
            <a:r>
              <a:rPr lang="en-US" altLang="zh-CN" sz="2900" b="1" i="1"/>
              <a:t>--What </a:t>
            </a:r>
            <a:r>
              <a:rPr lang="en-US" altLang="zh-CN" sz="2900" b="1" i="1">
                <a:solidFill>
                  <a:srgbClr val="FF0000"/>
                </a:solidFill>
              </a:rPr>
              <a:t>are</a:t>
            </a:r>
            <a:r>
              <a:rPr lang="en-US" altLang="zh-CN" sz="2900" b="1" i="1"/>
              <a:t> you </a:t>
            </a:r>
            <a:r>
              <a:rPr lang="en-US" altLang="zh-CN" sz="2900" b="1" i="1">
                <a:solidFill>
                  <a:srgbClr val="FF0000"/>
                </a:solidFill>
              </a:rPr>
              <a:t>going</a:t>
            </a:r>
            <a:r>
              <a:rPr lang="en-US" altLang="zh-CN" sz="2900" b="1" i="1"/>
              <a:t> </a:t>
            </a:r>
            <a:r>
              <a:rPr lang="en-US" altLang="zh-CN" sz="2900" b="1" i="1">
                <a:solidFill>
                  <a:srgbClr val="FF0000"/>
                </a:solidFill>
              </a:rPr>
              <a:t>to</a:t>
            </a:r>
            <a:r>
              <a:rPr lang="en-US" altLang="zh-CN" sz="2900" b="1" i="1"/>
              <a:t> </a:t>
            </a:r>
            <a:r>
              <a:rPr lang="en-US" altLang="zh-CN" sz="2900" b="1" i="1" u="sng"/>
              <a:t>be</a:t>
            </a:r>
            <a:r>
              <a:rPr lang="en-US" altLang="zh-CN" sz="2900" b="1" i="1"/>
              <a:t> when you </a:t>
            </a:r>
          </a:p>
          <a:p>
            <a:pPr defTabSz="912813"/>
            <a:r>
              <a:rPr lang="en-US" altLang="zh-CN" sz="2900" b="1" i="1"/>
              <a:t>  grow up?</a:t>
            </a:r>
          </a:p>
          <a:p>
            <a:pPr defTabSz="912813"/>
            <a:r>
              <a:rPr lang="en-US" altLang="zh-CN" sz="2900" b="1" i="1"/>
              <a:t>--</a:t>
            </a:r>
            <a:r>
              <a:rPr lang="en-US" altLang="zh-CN" sz="2900" b="1" i="1">
                <a:solidFill>
                  <a:srgbClr val="FF0000"/>
                </a:solidFill>
              </a:rPr>
              <a:t>I’m</a:t>
            </a:r>
            <a:r>
              <a:rPr lang="en-US" altLang="zh-CN" sz="2900" b="1" i="1"/>
              <a:t> </a:t>
            </a:r>
            <a:r>
              <a:rPr lang="en-US" altLang="zh-CN" sz="2900" b="1" i="1">
                <a:solidFill>
                  <a:srgbClr val="FF0000"/>
                </a:solidFill>
              </a:rPr>
              <a:t>going</a:t>
            </a:r>
            <a:r>
              <a:rPr lang="en-US" altLang="zh-CN" sz="2900" b="1" i="1"/>
              <a:t> </a:t>
            </a:r>
            <a:r>
              <a:rPr lang="en-US" altLang="zh-CN" sz="2900" b="1" i="1">
                <a:solidFill>
                  <a:srgbClr val="FF0000"/>
                </a:solidFill>
              </a:rPr>
              <a:t>to</a:t>
            </a:r>
            <a:r>
              <a:rPr lang="en-US" altLang="zh-CN" sz="2900" b="1" i="1"/>
              <a:t> </a:t>
            </a:r>
            <a:r>
              <a:rPr lang="en-US" altLang="zh-CN" sz="2900" b="1" i="1" u="sng"/>
              <a:t>be</a:t>
            </a:r>
            <a:r>
              <a:rPr lang="en-US" altLang="zh-CN" sz="2900" b="1" i="1"/>
              <a:t> </a:t>
            </a:r>
            <a:r>
              <a:rPr lang="en-US" altLang="zh-CN" sz="2900" b="1" i="1">
                <a:solidFill>
                  <a:srgbClr val="0000CC"/>
                </a:solidFill>
              </a:rPr>
              <a:t>an actor.</a:t>
            </a:r>
          </a:p>
          <a:p>
            <a:pPr defTabSz="912813"/>
            <a:r>
              <a:rPr lang="en-US" altLang="zh-CN" sz="2900" b="1" i="1"/>
              <a:t>--How </a:t>
            </a:r>
            <a:r>
              <a:rPr lang="en-US" altLang="zh-CN" sz="2900" b="1" i="1">
                <a:solidFill>
                  <a:srgbClr val="FF0000"/>
                </a:solidFill>
              </a:rPr>
              <a:t>are</a:t>
            </a:r>
            <a:r>
              <a:rPr lang="en-US" altLang="zh-CN" sz="2900" b="1" i="1"/>
              <a:t> you </a:t>
            </a:r>
            <a:r>
              <a:rPr lang="en-US" altLang="zh-CN" sz="2900" b="1" i="1">
                <a:solidFill>
                  <a:srgbClr val="FF0000"/>
                </a:solidFill>
              </a:rPr>
              <a:t>going</a:t>
            </a:r>
            <a:r>
              <a:rPr lang="en-US" altLang="zh-CN" sz="2900" b="1" i="1"/>
              <a:t> </a:t>
            </a:r>
            <a:r>
              <a:rPr lang="en-US" altLang="zh-CN" sz="2900" b="1" i="1">
                <a:solidFill>
                  <a:srgbClr val="FF0000"/>
                </a:solidFill>
              </a:rPr>
              <a:t>to</a:t>
            </a:r>
            <a:r>
              <a:rPr lang="en-US" altLang="zh-CN" sz="2900" b="1" i="1"/>
              <a:t> do that?</a:t>
            </a:r>
          </a:p>
          <a:p>
            <a:pPr defTabSz="912813"/>
            <a:r>
              <a:rPr lang="en-US" altLang="zh-CN" sz="2900" b="1" i="1"/>
              <a:t>--</a:t>
            </a:r>
            <a:r>
              <a:rPr lang="en-US" altLang="zh-CN" sz="2900" b="1" i="1">
                <a:solidFill>
                  <a:srgbClr val="FF0000"/>
                </a:solidFill>
              </a:rPr>
              <a:t>I’m</a:t>
            </a:r>
            <a:r>
              <a:rPr lang="en-US" altLang="zh-CN" sz="2900" b="1" i="1"/>
              <a:t> </a:t>
            </a:r>
            <a:r>
              <a:rPr lang="en-US" altLang="zh-CN" sz="2900" b="1" i="1">
                <a:solidFill>
                  <a:srgbClr val="FF0000"/>
                </a:solidFill>
              </a:rPr>
              <a:t>going</a:t>
            </a:r>
            <a:r>
              <a:rPr lang="en-US" altLang="zh-CN" sz="2900" b="1" i="1"/>
              <a:t> </a:t>
            </a:r>
            <a:r>
              <a:rPr lang="en-US" altLang="zh-CN" sz="2900" b="1" i="1">
                <a:solidFill>
                  <a:srgbClr val="FF0000"/>
                </a:solidFill>
              </a:rPr>
              <a:t>to</a:t>
            </a:r>
            <a:r>
              <a:rPr lang="en-US" altLang="zh-CN" sz="2900" b="1" i="1">
                <a:solidFill>
                  <a:srgbClr val="336600"/>
                </a:solidFill>
              </a:rPr>
              <a:t> </a:t>
            </a:r>
            <a:r>
              <a:rPr kumimoji="1" lang="en-US" altLang="zh-CN" sz="2900" b="1">
                <a:solidFill>
                  <a:srgbClr val="0000CC"/>
                </a:solidFill>
              </a:rPr>
              <a:t>take acting lessons</a:t>
            </a:r>
            <a:r>
              <a:rPr lang="en-US" altLang="zh-CN" sz="4000" b="1" i="1">
                <a:solidFill>
                  <a:srgbClr val="0000CC"/>
                </a:solidFill>
              </a:rPr>
              <a:t>.</a:t>
            </a:r>
            <a:endParaRPr kumimoji="1" lang="en-US" altLang="zh-CN" sz="2900" b="1">
              <a:solidFill>
                <a:srgbClr val="0000CC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98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9878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1"/>
          <p:cNvSpPr>
            <a:spLocks noChangeArrowheads="1"/>
          </p:cNvSpPr>
          <p:nvPr/>
        </p:nvSpPr>
        <p:spPr bwMode="auto">
          <a:xfrm>
            <a:off x="304800" y="838200"/>
            <a:ext cx="8626475" cy="1077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eaLnBrk="0" hangingPunct="0"/>
            <a:r>
              <a:rPr lang="en-US" altLang="zh-CN" sz="3200" b="1"/>
              <a:t>2a</a:t>
            </a:r>
            <a:r>
              <a:rPr lang="en-US" altLang="zh-CN" sz="3200" b="1">
                <a:solidFill>
                  <a:srgbClr val="003399"/>
                </a:solidFill>
              </a:rPr>
              <a:t> Listen. What is Cheng Han going to do? </a:t>
            </a:r>
          </a:p>
          <a:p>
            <a:pPr eaLnBrk="0" hangingPunct="0"/>
            <a:r>
              <a:rPr lang="en-US" altLang="zh-CN" sz="3200" b="1">
                <a:solidFill>
                  <a:srgbClr val="003399"/>
                </a:solidFill>
              </a:rPr>
              <a:t>Check ( √ ) the correct boxes in the picture.</a:t>
            </a:r>
          </a:p>
        </p:txBody>
      </p:sp>
      <p:pic>
        <p:nvPicPr>
          <p:cNvPr id="24579" name="图片 2" descr="A-2a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2286000"/>
            <a:ext cx="7196138" cy="4051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80" name="Picture 45" descr="la8">
            <a:hlinkClick r:id="rId3" action="ppaction://hlinkfile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96200" y="1905000"/>
            <a:ext cx="609600" cy="774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1219200" y="2514600"/>
            <a:ext cx="6858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3600" b="1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√</a:t>
            </a: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5638800" y="2362200"/>
            <a:ext cx="6858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3600" b="1">
                <a:solidFill>
                  <a:srgbClr val="FF0000"/>
                </a:solidFill>
                <a:latin typeface="黑体" pitchFamily="2" charset="-122"/>
                <a:ea typeface="黑体" pitchFamily="2" charset="-122"/>
              </a:rPr>
              <a:t>√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1"/>
          <p:cNvSpPr>
            <a:spLocks noChangeArrowheads="1"/>
          </p:cNvSpPr>
          <p:nvPr/>
        </p:nvSpPr>
        <p:spPr bwMode="auto">
          <a:xfrm>
            <a:off x="457200" y="914400"/>
            <a:ext cx="8105775" cy="1077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r>
              <a:rPr lang="en-US" altLang="zh-CN" sz="3200" b="1"/>
              <a:t>2b</a:t>
            </a:r>
            <a:r>
              <a:rPr lang="en-US" altLang="zh-CN" sz="3200" b="1">
                <a:solidFill>
                  <a:srgbClr val="003399"/>
                </a:solidFill>
              </a:rPr>
              <a:t> Listen</a:t>
            </a:r>
            <a:r>
              <a:rPr lang="en-US" altLang="zh-CN" sz="3200"/>
              <a:t> </a:t>
            </a:r>
            <a:r>
              <a:rPr lang="en-US" altLang="zh-CN" sz="3200" b="1">
                <a:solidFill>
                  <a:srgbClr val="003399"/>
                </a:solidFill>
              </a:rPr>
              <a:t>again. What are Cheng Han’s </a:t>
            </a:r>
          </a:p>
          <a:p>
            <a:r>
              <a:rPr lang="en-US" altLang="zh-CN" sz="3200" b="1">
                <a:solidFill>
                  <a:srgbClr val="003399"/>
                </a:solidFill>
              </a:rPr>
              <a:t>plans for the future? Complete the chart.</a:t>
            </a:r>
            <a:endParaRPr lang="zh-CN" altLang="en-US" sz="3200" b="1">
              <a:solidFill>
                <a:srgbClr val="003399"/>
              </a:solidFill>
            </a:endParaRPr>
          </a:p>
        </p:txBody>
      </p:sp>
      <p:pic>
        <p:nvPicPr>
          <p:cNvPr id="25603" name="Picture 45" descr="la8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01000" y="685800"/>
            <a:ext cx="609600" cy="774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4" name="表格 3"/>
          <p:cNvGraphicFramePr>
            <a:graphicFrameLocks noGrp="1"/>
          </p:cNvGraphicFramePr>
          <p:nvPr/>
        </p:nvGraphicFramePr>
        <p:xfrm>
          <a:off x="1066800" y="2895600"/>
          <a:ext cx="7543800" cy="3124200"/>
        </p:xfrm>
        <a:graphic>
          <a:graphicData uri="http://schemas.openxmlformats.org/drawingml/2006/table">
            <a:tbl>
              <a:tblPr firstRow="1" bandRow="1">
                <a:tableStyleId>{BDBED569-4797-4DF1-A0F4-6AAB3CD982D8}</a:tableStyleId>
              </a:tblPr>
              <a:tblGrid>
                <a:gridCol w="1980247"/>
                <a:gridCol w="5563553"/>
              </a:tblGrid>
              <a:tr h="685800">
                <a:tc>
                  <a:txBody>
                    <a:bodyPr/>
                    <a:lstStyle/>
                    <a:p>
                      <a:r>
                        <a:rPr lang="en-US" altLang="zh-CN" sz="2800" dirty="0" smtClean="0"/>
                        <a:t>What </a:t>
                      </a:r>
                      <a:endParaRPr lang="zh-CN" altLang="en-US" sz="2800" dirty="0"/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4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zh-CN" altLang="en-US" sz="28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4"/>
                      <a:tile tx="0" ty="0" sx="100000" sy="100000" flip="none" algn="tl"/>
                    </a:blipFill>
                  </a:tcPr>
                </a:tc>
              </a:tr>
              <a:tr h="685800">
                <a:tc>
                  <a:txBody>
                    <a:bodyPr/>
                    <a:lstStyle/>
                    <a:p>
                      <a:r>
                        <a:rPr lang="en-US" altLang="zh-CN" sz="2800" dirty="0" smtClean="0"/>
                        <a:t>Where </a:t>
                      </a:r>
                      <a:endParaRPr lang="zh-CN" altLang="en-US" sz="2800" dirty="0"/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4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zh-CN" altLang="en-US" sz="28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4"/>
                      <a:tile tx="0" ty="0" sx="100000" sy="100000" flip="none" algn="tl"/>
                    </a:blipFill>
                  </a:tcPr>
                </a:tc>
              </a:tr>
              <a:tr h="685800">
                <a:tc>
                  <a:txBody>
                    <a:bodyPr/>
                    <a:lstStyle/>
                    <a:p>
                      <a:r>
                        <a:rPr lang="en-US" altLang="zh-CN" sz="2800" dirty="0" smtClean="0"/>
                        <a:t>How </a:t>
                      </a:r>
                      <a:endParaRPr lang="zh-CN" altLang="en-US" sz="2800" dirty="0"/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4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zh-CN" altLang="en-US" sz="28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4"/>
                      <a:tile tx="0" ty="0" sx="100000" sy="100000" flip="none" algn="tl"/>
                    </a:blipFill>
                  </a:tcPr>
                </a:tc>
              </a:tr>
              <a:tr h="1066800">
                <a:tc>
                  <a:txBody>
                    <a:bodyPr/>
                    <a:lstStyle/>
                    <a:p>
                      <a:r>
                        <a:rPr lang="en-US" altLang="zh-CN" sz="2800" dirty="0" smtClean="0"/>
                        <a:t>When</a:t>
                      </a:r>
                      <a:r>
                        <a:rPr lang="en-US" altLang="zh-CN" sz="2800" baseline="0" dirty="0" smtClean="0"/>
                        <a:t> </a:t>
                      </a:r>
                      <a:endParaRPr lang="zh-CN" altLang="en-US" sz="2800" dirty="0"/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4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endParaRPr lang="zh-CN" altLang="en-US" sz="28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blipFill>
                      <a:blip r:embed="rId4"/>
                      <a:tile tx="0" ty="0" sx="100000" sy="100000" flip="none" algn="tl"/>
                    </a:blipFill>
                  </a:tcPr>
                </a:tc>
              </a:tr>
            </a:tbl>
          </a:graphicData>
        </a:graphic>
      </p:graphicFrame>
      <p:sp>
        <p:nvSpPr>
          <p:cNvPr id="6" name="Text Box 21"/>
          <p:cNvSpPr txBox="1">
            <a:spLocks noChangeArrowheads="1"/>
          </p:cNvSpPr>
          <p:nvPr/>
        </p:nvSpPr>
        <p:spPr bwMode="auto">
          <a:xfrm>
            <a:off x="3033713" y="3048000"/>
            <a:ext cx="4967287" cy="44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0546" tIns="35273" rIns="70546" bIns="35273">
            <a:spAutoFit/>
          </a:bodyPr>
          <a:lstStyle>
            <a:lvl1pPr defTabSz="7048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defTabSz="7048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defTabSz="7048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defTabSz="7048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defTabSz="7048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defTabSz="7048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defTabSz="7048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defTabSz="7048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defTabSz="7048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zh-CN" sz="2400" b="1">
                <a:solidFill>
                  <a:srgbClr val="FF0000"/>
                </a:solidFill>
                <a:latin typeface="Times New Roman" pitchFamily="18" charset="0"/>
              </a:rPr>
              <a:t>He is going to be a teacher.</a:t>
            </a:r>
          </a:p>
        </p:txBody>
      </p:sp>
      <p:sp>
        <p:nvSpPr>
          <p:cNvPr id="8" name="Text Box 22"/>
          <p:cNvSpPr txBox="1">
            <a:spLocks noChangeArrowheads="1"/>
          </p:cNvSpPr>
          <p:nvPr/>
        </p:nvSpPr>
        <p:spPr bwMode="auto">
          <a:xfrm>
            <a:off x="3048000" y="3673475"/>
            <a:ext cx="4895850" cy="44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0546" tIns="35273" rIns="70546" bIns="35273">
            <a:spAutoFit/>
          </a:bodyPr>
          <a:lstStyle>
            <a:lvl1pPr defTabSz="7048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defTabSz="7048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defTabSz="7048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defTabSz="7048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defTabSz="7048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defTabSz="7048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defTabSz="7048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defTabSz="7048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defTabSz="7048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zh-CN" sz="2400" b="1">
                <a:solidFill>
                  <a:srgbClr val="FF0000"/>
                </a:solidFill>
                <a:latin typeface="Times New Roman" pitchFamily="18" charset="0"/>
              </a:rPr>
              <a:t>He is going to move to Beijing.</a:t>
            </a:r>
          </a:p>
        </p:txBody>
      </p:sp>
      <p:sp>
        <p:nvSpPr>
          <p:cNvPr id="9" name="Text Box 23"/>
          <p:cNvSpPr txBox="1">
            <a:spLocks noChangeArrowheads="1"/>
          </p:cNvSpPr>
          <p:nvPr/>
        </p:nvSpPr>
        <p:spPr bwMode="auto">
          <a:xfrm>
            <a:off x="2971800" y="4359275"/>
            <a:ext cx="6400800" cy="44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0546" tIns="35273" rIns="70546" bIns="35273">
            <a:spAutoFit/>
          </a:bodyPr>
          <a:lstStyle>
            <a:lvl1pPr defTabSz="7048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defTabSz="7048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defTabSz="7048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defTabSz="7048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defTabSz="7048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defTabSz="7048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defTabSz="7048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defTabSz="7048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defTabSz="7048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zh-CN" sz="2400" b="1">
                <a:solidFill>
                  <a:srgbClr val="FF0000"/>
                </a:solidFill>
                <a:latin typeface="Times New Roman" pitchFamily="18" charset="0"/>
              </a:rPr>
              <a:t>He is going to learn how to teach children. </a:t>
            </a:r>
          </a:p>
        </p:txBody>
      </p:sp>
      <p:sp>
        <p:nvSpPr>
          <p:cNvPr id="10" name="Text Box 24"/>
          <p:cNvSpPr txBox="1">
            <a:spLocks noChangeArrowheads="1"/>
          </p:cNvSpPr>
          <p:nvPr/>
        </p:nvSpPr>
        <p:spPr bwMode="auto">
          <a:xfrm>
            <a:off x="3200400" y="5029200"/>
            <a:ext cx="5029200" cy="809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0546" tIns="35273" rIns="70546" bIns="35273">
            <a:spAutoFit/>
          </a:bodyPr>
          <a:lstStyle>
            <a:lvl1pPr defTabSz="7048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defTabSz="7048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defTabSz="7048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defTabSz="7048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defTabSz="7048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defTabSz="7048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defTabSz="7048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defTabSz="7048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defTabSz="7048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zh-CN" sz="2400" b="1">
                <a:solidFill>
                  <a:srgbClr val="FF0000"/>
                </a:solidFill>
                <a:latin typeface="Times New Roman" pitchFamily="18" charset="0"/>
              </a:rPr>
              <a:t>He is going to finish high school and college first.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utoUpdateAnimBg="0"/>
      <p:bldP spid="8" grpId="0" autoUpdateAnimBg="0"/>
      <p:bldP spid="9" grpId="0" autoUpdateAnimBg="0"/>
      <p:bldP spid="10" grpId="0" autoUpdateAnimBg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ext Box 3"/>
          <p:cNvSpPr txBox="1">
            <a:spLocks noChangeArrowheads="1"/>
          </p:cNvSpPr>
          <p:nvPr/>
        </p:nvSpPr>
        <p:spPr bwMode="auto">
          <a:xfrm>
            <a:off x="552450" y="1884363"/>
            <a:ext cx="7848600" cy="477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7" rIns="91435" bIns="45717">
            <a:spAutoFit/>
          </a:bodyPr>
          <a:lstStyle>
            <a:lvl1pPr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kumimoji="1" lang="zh-CN" altLang="zh-CN" sz="2500">
              <a:latin typeface="Times New Roman" pitchFamily="18" charset="0"/>
            </a:endParaRPr>
          </a:p>
        </p:txBody>
      </p:sp>
      <p:sp>
        <p:nvSpPr>
          <p:cNvPr id="80900" name="Rectangle 4"/>
          <p:cNvSpPr>
            <a:spLocks noChangeArrowheads="1"/>
          </p:cNvSpPr>
          <p:nvPr/>
        </p:nvSpPr>
        <p:spPr bwMode="auto">
          <a:xfrm>
            <a:off x="563563" y="1836738"/>
            <a:ext cx="6248400" cy="585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7" rIns="91435" bIns="45717">
            <a:spAutoFit/>
          </a:bodyPr>
          <a:lstStyle/>
          <a:p>
            <a:pPr defTabSz="912813"/>
            <a:r>
              <a:rPr kumimoji="1" lang="en-US" altLang="zh-CN" sz="3200" b="1">
                <a:solidFill>
                  <a:srgbClr val="FF0000"/>
                </a:solidFill>
                <a:latin typeface="Times New Roman" pitchFamily="18" charset="0"/>
              </a:rPr>
              <a:t>B: He is going to be </a:t>
            </a:r>
            <a:r>
              <a:rPr lang="en-US" altLang="zh-CN" sz="3200" b="1">
                <a:solidFill>
                  <a:srgbClr val="FF0000"/>
                </a:solidFill>
                <a:latin typeface="Times New Roman" pitchFamily="18" charset="0"/>
              </a:rPr>
              <a:t>a teacher</a:t>
            </a:r>
            <a:r>
              <a:rPr kumimoji="1" lang="en-US" altLang="zh-CN" sz="3200" b="1">
                <a:solidFill>
                  <a:srgbClr val="FF0000"/>
                </a:solidFill>
                <a:latin typeface="Times New Roman" pitchFamily="18" charset="0"/>
              </a:rPr>
              <a:t>.</a:t>
            </a:r>
          </a:p>
        </p:txBody>
      </p:sp>
      <p:sp>
        <p:nvSpPr>
          <p:cNvPr id="80901" name="Rectangle 5"/>
          <p:cNvSpPr>
            <a:spLocks noChangeArrowheads="1"/>
          </p:cNvSpPr>
          <p:nvPr/>
        </p:nvSpPr>
        <p:spPr bwMode="auto">
          <a:xfrm>
            <a:off x="539750" y="3097213"/>
            <a:ext cx="6019800" cy="585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5" tIns="45717" rIns="91435" bIns="45717">
            <a:spAutoFit/>
          </a:bodyPr>
          <a:lstStyle/>
          <a:p>
            <a:pPr defTabSz="912813"/>
            <a:r>
              <a:rPr kumimoji="1" lang="en-US" altLang="zh-CN" sz="3200" b="1">
                <a:solidFill>
                  <a:srgbClr val="FF0000"/>
                </a:solidFill>
                <a:latin typeface="Times New Roman" pitchFamily="18" charset="0"/>
              </a:rPr>
              <a:t>B: He is going to</a:t>
            </a:r>
            <a:r>
              <a:rPr kumimoji="1" lang="en-US" altLang="zh-CN" sz="3200" b="1">
                <a:solidFill>
                  <a:schemeClr val="bg2"/>
                </a:solidFill>
                <a:latin typeface="Times New Roman" pitchFamily="18" charset="0"/>
              </a:rPr>
              <a:t> </a:t>
            </a:r>
            <a:r>
              <a:rPr kumimoji="1" lang="en-US" altLang="zh-CN" sz="3200" b="1">
                <a:solidFill>
                  <a:srgbClr val="FF0000"/>
                </a:solidFill>
                <a:latin typeface="Times New Roman" pitchFamily="18" charset="0"/>
              </a:rPr>
              <a:t>move to </a:t>
            </a:r>
            <a:r>
              <a:rPr lang="en-US" altLang="zh-CN" sz="3200" b="1">
                <a:solidFill>
                  <a:srgbClr val="FF0000"/>
                </a:solidFill>
                <a:latin typeface="Times New Roman" pitchFamily="18" charset="0"/>
              </a:rPr>
              <a:t>Beijing</a:t>
            </a:r>
            <a:r>
              <a:rPr kumimoji="1" lang="en-US" altLang="zh-CN" sz="3200" b="1">
                <a:solidFill>
                  <a:srgbClr val="FF0000"/>
                </a:solidFill>
                <a:latin typeface="Times New Roman" pitchFamily="18" charset="0"/>
              </a:rPr>
              <a:t>.</a:t>
            </a:r>
          </a:p>
        </p:txBody>
      </p:sp>
      <p:sp>
        <p:nvSpPr>
          <p:cNvPr id="80902" name="Rectangle 6"/>
          <p:cNvSpPr>
            <a:spLocks noChangeArrowheads="1"/>
          </p:cNvSpPr>
          <p:nvPr/>
        </p:nvSpPr>
        <p:spPr bwMode="auto">
          <a:xfrm>
            <a:off x="490538" y="4284663"/>
            <a:ext cx="8291512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7" rIns="91435" bIns="45717">
            <a:spAutoFit/>
          </a:bodyPr>
          <a:lstStyle/>
          <a:p>
            <a:pPr defTabSz="912813">
              <a:spcBef>
                <a:spcPct val="50000"/>
              </a:spcBef>
            </a:pPr>
            <a:r>
              <a:rPr kumimoji="1" lang="en-US" altLang="zh-CN" sz="3200" b="1">
                <a:solidFill>
                  <a:srgbClr val="FF0000"/>
                </a:solidFill>
                <a:latin typeface="Times New Roman" pitchFamily="18" charset="0"/>
              </a:rPr>
              <a:t>B: He</a:t>
            </a:r>
            <a:r>
              <a:rPr kumimoji="1" lang="en-US" altLang="zh-CN" sz="3200" b="1">
                <a:solidFill>
                  <a:schemeClr val="bg2"/>
                </a:solidFill>
                <a:latin typeface="Times New Roman" pitchFamily="18" charset="0"/>
              </a:rPr>
              <a:t> </a:t>
            </a:r>
            <a:r>
              <a:rPr kumimoji="1" lang="en-US" altLang="zh-CN" sz="3200" b="1">
                <a:solidFill>
                  <a:srgbClr val="FF0000"/>
                </a:solidFill>
                <a:latin typeface="Times New Roman" pitchFamily="18" charset="0"/>
              </a:rPr>
              <a:t>is going to </a:t>
            </a:r>
            <a:r>
              <a:rPr lang="en-US" altLang="zh-CN" sz="3200" b="1">
                <a:solidFill>
                  <a:srgbClr val="FF0000"/>
                </a:solidFill>
                <a:latin typeface="Times New Roman" pitchFamily="18" charset="0"/>
              </a:rPr>
              <a:t> learn how to teach children</a:t>
            </a:r>
            <a:r>
              <a:rPr kumimoji="1" lang="en-US" altLang="zh-CN" sz="3200" b="1">
                <a:solidFill>
                  <a:srgbClr val="FF0000"/>
                </a:solidFill>
                <a:latin typeface="Times New Roman" pitchFamily="18" charset="0"/>
              </a:rPr>
              <a:t>.</a:t>
            </a:r>
          </a:p>
        </p:txBody>
      </p:sp>
      <p:sp>
        <p:nvSpPr>
          <p:cNvPr id="80903" name="Rectangle 7"/>
          <p:cNvSpPr>
            <a:spLocks noChangeArrowheads="1"/>
          </p:cNvSpPr>
          <p:nvPr/>
        </p:nvSpPr>
        <p:spPr bwMode="auto">
          <a:xfrm>
            <a:off x="539750" y="5437188"/>
            <a:ext cx="7581900" cy="1039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5" tIns="45717" rIns="91435" bIns="45717"/>
          <a:lstStyle/>
          <a:p>
            <a:pPr defTabSz="912813"/>
            <a:r>
              <a:rPr kumimoji="1" lang="en-US" altLang="zh-CN" sz="3200" b="1">
                <a:solidFill>
                  <a:srgbClr val="FF0000"/>
                </a:solidFill>
                <a:latin typeface="Times New Roman" pitchFamily="18" charset="0"/>
              </a:rPr>
              <a:t>B: He is going to finish high school and </a:t>
            </a:r>
          </a:p>
          <a:p>
            <a:pPr defTabSz="912813"/>
            <a:r>
              <a:rPr kumimoji="1" lang="en-US" altLang="zh-CN" sz="3200" b="1">
                <a:solidFill>
                  <a:srgbClr val="FF0000"/>
                </a:solidFill>
                <a:latin typeface="Times New Roman" pitchFamily="18" charset="0"/>
              </a:rPr>
              <a:t>     college first.</a:t>
            </a:r>
          </a:p>
        </p:txBody>
      </p:sp>
      <p:sp>
        <p:nvSpPr>
          <p:cNvPr id="26631" name="Text Box 8"/>
          <p:cNvSpPr txBox="1">
            <a:spLocks noChangeArrowheads="1"/>
          </p:cNvSpPr>
          <p:nvPr/>
        </p:nvSpPr>
        <p:spPr bwMode="auto">
          <a:xfrm>
            <a:off x="563563" y="1260475"/>
            <a:ext cx="7488237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7" rIns="91435" bIns="45717">
            <a:spAutoFit/>
          </a:bodyPr>
          <a:lstStyle>
            <a:lvl1pPr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en-US" altLang="zh-CN" sz="3600" b="1">
                <a:latin typeface="Times New Roman" pitchFamily="18" charset="0"/>
              </a:rPr>
              <a:t>A: What is Cheng Han going to be?</a:t>
            </a:r>
          </a:p>
        </p:txBody>
      </p:sp>
      <p:sp>
        <p:nvSpPr>
          <p:cNvPr id="26632" name="Text Box 9"/>
          <p:cNvSpPr txBox="1">
            <a:spLocks noChangeArrowheads="1"/>
          </p:cNvSpPr>
          <p:nvPr/>
        </p:nvSpPr>
        <p:spPr bwMode="auto">
          <a:xfrm>
            <a:off x="539750" y="2376488"/>
            <a:ext cx="837565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7" rIns="91435" bIns="45717">
            <a:spAutoFit/>
          </a:bodyPr>
          <a:lstStyle>
            <a:lvl1pPr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en-US" altLang="zh-CN" sz="3600" b="1">
                <a:latin typeface="Times New Roman" pitchFamily="18" charset="0"/>
              </a:rPr>
              <a:t>A : Where is Cheng Han going to move?</a:t>
            </a:r>
          </a:p>
        </p:txBody>
      </p:sp>
      <p:sp>
        <p:nvSpPr>
          <p:cNvPr id="26633" name="Text Box 10"/>
          <p:cNvSpPr txBox="1">
            <a:spLocks noChangeArrowheads="1"/>
          </p:cNvSpPr>
          <p:nvPr/>
        </p:nvSpPr>
        <p:spPr bwMode="auto">
          <a:xfrm>
            <a:off x="490538" y="3636963"/>
            <a:ext cx="7921625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7" rIns="91435" bIns="45717">
            <a:spAutoFit/>
          </a:bodyPr>
          <a:lstStyle>
            <a:lvl1pPr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en-US" altLang="zh-CN" sz="3600" b="1">
                <a:latin typeface="Times New Roman" pitchFamily="18" charset="0"/>
              </a:rPr>
              <a:t>A: What is Cheng Han going to do?</a:t>
            </a:r>
          </a:p>
        </p:txBody>
      </p:sp>
      <p:sp>
        <p:nvSpPr>
          <p:cNvPr id="26634" name="Text Box 11"/>
          <p:cNvSpPr txBox="1">
            <a:spLocks noChangeArrowheads="1"/>
          </p:cNvSpPr>
          <p:nvPr/>
        </p:nvSpPr>
        <p:spPr bwMode="auto">
          <a:xfrm>
            <a:off x="490538" y="4789488"/>
            <a:ext cx="8016875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7" rIns="91435" bIns="45717">
            <a:spAutoFit/>
          </a:bodyPr>
          <a:lstStyle>
            <a:lvl1pPr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en-US" altLang="zh-CN" sz="3600" b="1">
                <a:latin typeface="Times New Roman" pitchFamily="18" charset="0"/>
              </a:rPr>
              <a:t>A: When is Cheng Han going to start?</a:t>
            </a:r>
          </a:p>
        </p:txBody>
      </p:sp>
      <p:sp>
        <p:nvSpPr>
          <p:cNvPr id="26635" name="Rectangle 12"/>
          <p:cNvSpPr>
            <a:spLocks noChangeArrowheads="1"/>
          </p:cNvSpPr>
          <p:nvPr/>
        </p:nvSpPr>
        <p:spPr bwMode="auto">
          <a:xfrm>
            <a:off x="400050" y="741363"/>
            <a:ext cx="7294563" cy="449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7" rIns="91435" bIns="45717" anchor="ctr"/>
          <a:lstStyle/>
          <a:p>
            <a:pPr defTabSz="912813"/>
            <a:r>
              <a:rPr lang="en-US" altLang="zh-CN" sz="3600" b="1"/>
              <a:t>2c</a:t>
            </a:r>
            <a:r>
              <a:rPr lang="en-US" altLang="zh-CN" sz="3600" b="1">
                <a:solidFill>
                  <a:srgbClr val="003399"/>
                </a:solidFill>
              </a:rPr>
              <a:t>  Ask and answer questions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09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809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809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809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0900" grpId="0" autoUpdateAnimBg="0"/>
      <p:bldP spid="80901" grpId="0" autoUpdateAnimBg="0"/>
      <p:bldP spid="80902" grpId="0" autoUpdateAnimBg="0"/>
      <p:bldP spid="80903" grpId="0" autoUpdateAnimBg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extBox 1"/>
          <p:cNvSpPr txBox="1">
            <a:spLocks noChangeArrowheads="1"/>
          </p:cNvSpPr>
          <p:nvPr/>
        </p:nvSpPr>
        <p:spPr bwMode="auto">
          <a:xfrm>
            <a:off x="457200" y="762000"/>
            <a:ext cx="80772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3600" b="1"/>
              <a:t>2d</a:t>
            </a:r>
            <a:r>
              <a:rPr lang="en-US" altLang="zh-CN" sz="3600" b="1">
                <a:solidFill>
                  <a:srgbClr val="003399"/>
                </a:solidFill>
              </a:rPr>
              <a:t> Role-play the conversation.</a:t>
            </a:r>
            <a:endParaRPr lang="zh-CN" altLang="en-US" sz="3600" b="1">
              <a:solidFill>
                <a:srgbClr val="003399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33400" y="1828800"/>
            <a:ext cx="8305800" cy="45529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lnSpc>
                <a:spcPts val="3900"/>
              </a:lnSpc>
              <a:defRPr/>
            </a:pPr>
            <a:r>
              <a:rPr lang="en-US" sz="2800" dirty="0">
                <a:latin typeface="+mj-lt"/>
                <a:cs typeface="Times New Roman" pitchFamily="18" charset="0"/>
              </a:rPr>
              <a:t>Andy: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What are you reading, Ken?</a:t>
            </a:r>
            <a:endParaRPr lang="zh-CN" altLang="en-US" sz="28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ts val="3900"/>
              </a:lnSpc>
              <a:defRPr/>
            </a:pPr>
            <a:r>
              <a:rPr lang="en-US" sz="2800" dirty="0">
                <a:latin typeface="+mj-lt"/>
                <a:cs typeface="Times New Roman" pitchFamily="18" charset="0"/>
              </a:rPr>
              <a:t>Ken: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The Old Man and the Sea by Hemingway.</a:t>
            </a:r>
            <a:endParaRPr lang="zh-CN" altLang="en-US" sz="28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ts val="3900"/>
              </a:lnSpc>
              <a:defRPr/>
            </a:pPr>
            <a:r>
              <a:rPr lang="en-US" sz="2800" dirty="0">
                <a:latin typeface="+mj-lt"/>
                <a:cs typeface="Times New Roman" pitchFamily="18" charset="0"/>
              </a:rPr>
              <a:t>Andy: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Wow, now I know why </a:t>
            </a:r>
            <a:r>
              <a:rPr lang="en-US" sz="2800" u="sng" dirty="0">
                <a:latin typeface="Times New Roman" pitchFamily="18" charset="0"/>
                <a:cs typeface="Times New Roman" pitchFamily="18" charset="0"/>
              </a:rPr>
              <a:t>you’re so good at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writing stories.</a:t>
            </a:r>
            <a:endParaRPr lang="zh-CN" altLang="en-US" sz="28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ts val="3900"/>
              </a:lnSpc>
              <a:defRPr/>
            </a:pPr>
            <a:r>
              <a:rPr lang="en-US" sz="2800" dirty="0">
                <a:latin typeface="+mj-lt"/>
                <a:cs typeface="Times New Roman" pitchFamily="18" charset="0"/>
              </a:rPr>
              <a:t>Ken: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Yes, I want to be a writer.</a:t>
            </a:r>
            <a:endParaRPr lang="zh-CN" altLang="en-US" sz="28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ts val="3900"/>
              </a:lnSpc>
              <a:defRPr/>
            </a:pPr>
            <a:r>
              <a:rPr lang="en-US" sz="2800" dirty="0">
                <a:latin typeface="+mj-lt"/>
                <a:cs typeface="Times New Roman" pitchFamily="18" charset="0"/>
              </a:rPr>
              <a:t>Andy: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Really? How are you going to become a writer?</a:t>
            </a:r>
            <a:endParaRPr lang="zh-CN" altLang="en-US" sz="28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ts val="3900"/>
              </a:lnSpc>
              <a:defRPr/>
            </a:pPr>
            <a:r>
              <a:rPr lang="en-US" sz="2800" dirty="0">
                <a:latin typeface="+mj-lt"/>
                <a:cs typeface="Times New Roman" pitchFamily="18" charset="0"/>
              </a:rPr>
              <a:t>Ken: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Well, I’m going </a:t>
            </a:r>
            <a:r>
              <a:rPr lang="en-US" sz="2800" u="sng" dirty="0">
                <a:latin typeface="Times New Roman" pitchFamily="18" charset="0"/>
                <a:cs typeface="Times New Roman" pitchFamily="18" charset="0"/>
              </a:rPr>
              <a:t>to keep on writing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stories, of course. What do you want to be?</a:t>
            </a:r>
            <a:endParaRPr lang="zh-CN" altLang="en-US" sz="28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ts val="3900"/>
              </a:lnSpc>
              <a:defRPr/>
            </a:pPr>
            <a:endParaRPr lang="zh-CN" alt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线形标注 2(带强调线) 3"/>
          <p:cNvSpPr/>
          <p:nvPr/>
        </p:nvSpPr>
        <p:spPr>
          <a:xfrm>
            <a:off x="6858000" y="3429000"/>
            <a:ext cx="1905000" cy="762000"/>
          </a:xfrm>
          <a:prstGeom prst="accentCallout2">
            <a:avLst>
              <a:gd name="adj1" fmla="val 18750"/>
              <a:gd name="adj2" fmla="val -8333"/>
              <a:gd name="adj3" fmla="val 18750"/>
              <a:gd name="adj4" fmla="val -26513"/>
              <a:gd name="adj5" fmla="val -19808"/>
              <a:gd name="adj6" fmla="val -4508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sz="2000" b="1" dirty="0">
                <a:solidFill>
                  <a:srgbClr val="FF0000"/>
                </a:solidFill>
              </a:rPr>
              <a:t>be good at…</a:t>
            </a:r>
          </a:p>
          <a:p>
            <a:pPr algn="ctr">
              <a:defRPr/>
            </a:pPr>
            <a:r>
              <a:rPr lang="zh-CN" altLang="en-US" sz="2000" b="1" dirty="0">
                <a:solidFill>
                  <a:srgbClr val="FF0000"/>
                </a:solidFill>
              </a:rPr>
              <a:t>擅长于干</a:t>
            </a:r>
            <a:r>
              <a:rPr lang="en-US" altLang="zh-CN" sz="2000" b="1" dirty="0">
                <a:solidFill>
                  <a:srgbClr val="FF0000"/>
                </a:solidFill>
              </a:rPr>
              <a:t>…</a:t>
            </a:r>
            <a:endParaRPr lang="zh-CN" altLang="en-US" sz="2000" b="1" dirty="0">
              <a:solidFill>
                <a:srgbClr val="FF0000"/>
              </a:solidFill>
            </a:endParaRPr>
          </a:p>
        </p:txBody>
      </p:sp>
      <p:sp>
        <p:nvSpPr>
          <p:cNvPr id="5" name="线形标注 2(带强调线) 4"/>
          <p:cNvSpPr/>
          <p:nvPr/>
        </p:nvSpPr>
        <p:spPr>
          <a:xfrm>
            <a:off x="6629400" y="5638800"/>
            <a:ext cx="2286000" cy="762000"/>
          </a:xfrm>
          <a:prstGeom prst="accentCallout2">
            <a:avLst>
              <a:gd name="adj1" fmla="val 18750"/>
              <a:gd name="adj2" fmla="val -8333"/>
              <a:gd name="adj3" fmla="val 17211"/>
              <a:gd name="adj4" fmla="val -28205"/>
              <a:gd name="adj5" fmla="val -50578"/>
              <a:gd name="adj6" fmla="val -615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sz="2000" b="1" dirty="0">
                <a:solidFill>
                  <a:srgbClr val="FF0000"/>
                </a:solidFill>
              </a:rPr>
              <a:t>keep on doing…</a:t>
            </a:r>
          </a:p>
          <a:p>
            <a:pPr algn="ctr">
              <a:defRPr/>
            </a:pPr>
            <a:r>
              <a:rPr lang="zh-CN" altLang="en-US" sz="2000" b="1" dirty="0">
                <a:solidFill>
                  <a:srgbClr val="FF0000"/>
                </a:solidFill>
              </a:rPr>
              <a:t>继续，坚持干</a:t>
            </a:r>
            <a:r>
              <a:rPr lang="en-US" altLang="zh-CN" sz="2000" b="1" dirty="0">
                <a:solidFill>
                  <a:srgbClr val="FF0000"/>
                </a:solidFill>
              </a:rPr>
              <a:t>…</a:t>
            </a:r>
            <a:endParaRPr lang="zh-CN" altLang="en-US" sz="2000" b="1" dirty="0">
              <a:solidFill>
                <a:srgbClr val="FF0000"/>
              </a:solidFill>
            </a:endParaRPr>
          </a:p>
        </p:txBody>
      </p:sp>
      <p:pic>
        <p:nvPicPr>
          <p:cNvPr id="27654" name="Picture 45" descr="la8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5200" y="990600"/>
            <a:ext cx="609600" cy="774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09600" y="3200400"/>
            <a:ext cx="7848600" cy="39528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lnSpc>
                <a:spcPts val="4300"/>
              </a:lnSpc>
              <a:defRPr/>
            </a:pPr>
            <a:r>
              <a:rPr lang="en-US" sz="2800" dirty="0">
                <a:latin typeface="+mj-lt"/>
                <a:cs typeface="Times New Roman" pitchFamily="18" charset="0"/>
              </a:rPr>
              <a:t>Andy: </a:t>
            </a:r>
            <a:r>
              <a:rPr lang="en-US" sz="28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My parents want me to be a doctor, </a:t>
            </a:r>
            <a:r>
              <a:rPr lang="en-US" sz="2800" u="sng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but I’m not sure about that.</a:t>
            </a:r>
            <a:endParaRPr lang="zh-CN" altLang="en-US" sz="2800" u="sng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ts val="4300"/>
              </a:lnSpc>
              <a:defRPr/>
            </a:pPr>
            <a:r>
              <a:rPr lang="en-US" sz="2800" dirty="0">
                <a:latin typeface="+mj-lt"/>
                <a:cs typeface="Times New Roman" pitchFamily="18" charset="0"/>
              </a:rPr>
              <a:t>Ken: </a:t>
            </a:r>
            <a:r>
              <a:rPr lang="en-US" sz="28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Well, don’t worry. Not everyone knows what they want to be. Just </a:t>
            </a:r>
            <a:r>
              <a:rPr lang="en-US" sz="2800" u="sng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make sure </a:t>
            </a:r>
            <a:r>
              <a:rPr lang="en-US" sz="28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you </a:t>
            </a:r>
            <a:r>
              <a:rPr lang="en-US" sz="2800" u="sng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try your best</a:t>
            </a:r>
            <a:r>
              <a:rPr lang="en-US" sz="28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 Then you can be anything you want!</a:t>
            </a:r>
            <a:endParaRPr lang="zh-CN" altLang="en-US" sz="28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ts val="4300"/>
              </a:lnSpc>
              <a:defRPr/>
            </a:pPr>
            <a:r>
              <a:rPr lang="en-US" sz="2800" dirty="0">
                <a:latin typeface="+mj-lt"/>
                <a:cs typeface="Times New Roman" pitchFamily="18" charset="0"/>
              </a:rPr>
              <a:t>Andy: </a:t>
            </a:r>
            <a:r>
              <a:rPr lang="en-US" sz="28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Yes, you’re right.</a:t>
            </a:r>
            <a:endParaRPr lang="zh-CN" altLang="en-US" sz="28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ts val="4300"/>
              </a:lnSpc>
              <a:defRPr/>
            </a:pPr>
            <a:endParaRPr lang="zh-CN" altLang="en-US" dirty="0"/>
          </a:p>
        </p:txBody>
      </p:sp>
      <p:pic>
        <p:nvPicPr>
          <p:cNvPr id="28675" name="图片 3" descr="A-2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00" y="533400"/>
            <a:ext cx="3352800" cy="2690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线形标注 2(带强调线) 4"/>
          <p:cNvSpPr/>
          <p:nvPr/>
        </p:nvSpPr>
        <p:spPr>
          <a:xfrm>
            <a:off x="2362200" y="2209800"/>
            <a:ext cx="2743200" cy="762000"/>
          </a:xfrm>
          <a:prstGeom prst="accentCallout2">
            <a:avLst>
              <a:gd name="adj1" fmla="val 18750"/>
              <a:gd name="adj2" fmla="val -8333"/>
              <a:gd name="adj3" fmla="val 17211"/>
              <a:gd name="adj4" fmla="val -28205"/>
              <a:gd name="adj5" fmla="val 227884"/>
              <a:gd name="adj6" fmla="val -3643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sz="2000" b="1" dirty="0">
                <a:solidFill>
                  <a:srgbClr val="FF0000"/>
                </a:solidFill>
              </a:rPr>
              <a:t>be sure about…</a:t>
            </a:r>
          </a:p>
          <a:p>
            <a:pPr algn="ctr">
              <a:defRPr/>
            </a:pPr>
            <a:r>
              <a:rPr lang="zh-CN" altLang="en-US" sz="2000" b="1" dirty="0">
                <a:solidFill>
                  <a:srgbClr val="FF0000"/>
                </a:solidFill>
              </a:rPr>
              <a:t>对</a:t>
            </a:r>
            <a:r>
              <a:rPr lang="en-US" altLang="zh-CN" sz="2000" b="1" dirty="0">
                <a:solidFill>
                  <a:srgbClr val="FF0000"/>
                </a:solidFill>
              </a:rPr>
              <a:t>…</a:t>
            </a:r>
            <a:r>
              <a:rPr lang="zh-CN" altLang="en-US" sz="2000" b="1" dirty="0">
                <a:solidFill>
                  <a:srgbClr val="FF0000"/>
                </a:solidFill>
              </a:rPr>
              <a:t>有把握，确信</a:t>
            </a:r>
            <a:r>
              <a:rPr lang="en-US" altLang="zh-CN" sz="2000" b="1" dirty="0">
                <a:solidFill>
                  <a:srgbClr val="FF0000"/>
                </a:solidFill>
              </a:rPr>
              <a:t>…</a:t>
            </a:r>
            <a:endParaRPr lang="zh-CN" altLang="en-US" sz="2000" b="1" dirty="0">
              <a:solidFill>
                <a:srgbClr val="FF0000"/>
              </a:solidFill>
            </a:endParaRPr>
          </a:p>
        </p:txBody>
      </p:sp>
      <p:sp>
        <p:nvSpPr>
          <p:cNvPr id="6" name="线形标注 2(带强调线) 5"/>
          <p:cNvSpPr/>
          <p:nvPr/>
        </p:nvSpPr>
        <p:spPr>
          <a:xfrm>
            <a:off x="6858000" y="5715000"/>
            <a:ext cx="2133600" cy="762000"/>
          </a:xfrm>
          <a:prstGeom prst="accentCallout2">
            <a:avLst>
              <a:gd name="adj1" fmla="val 18750"/>
              <a:gd name="adj2" fmla="val -8333"/>
              <a:gd name="adj3" fmla="val 17211"/>
              <a:gd name="adj4" fmla="val -28205"/>
              <a:gd name="adj5" fmla="val -49039"/>
              <a:gd name="adj6" fmla="val -9278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sz="2000" b="1" dirty="0">
                <a:solidFill>
                  <a:srgbClr val="FF0000"/>
                </a:solidFill>
              </a:rPr>
              <a:t>make sure</a:t>
            </a:r>
          </a:p>
          <a:p>
            <a:pPr algn="ctr">
              <a:defRPr/>
            </a:pPr>
            <a:r>
              <a:rPr lang="zh-CN" altLang="en-US" sz="2000" b="1" dirty="0">
                <a:solidFill>
                  <a:srgbClr val="FF0000"/>
                </a:solidFill>
              </a:rPr>
              <a:t>确信，证实</a:t>
            </a:r>
          </a:p>
        </p:txBody>
      </p:sp>
      <p:sp>
        <p:nvSpPr>
          <p:cNvPr id="7" name="线形标注 2(带强调线) 6"/>
          <p:cNvSpPr/>
          <p:nvPr/>
        </p:nvSpPr>
        <p:spPr>
          <a:xfrm>
            <a:off x="6705600" y="3733800"/>
            <a:ext cx="2133600" cy="762000"/>
          </a:xfrm>
          <a:prstGeom prst="accentCallout2">
            <a:avLst>
              <a:gd name="adj1" fmla="val 18750"/>
              <a:gd name="adj2" fmla="val -8333"/>
              <a:gd name="adj3" fmla="val 20288"/>
              <a:gd name="adj4" fmla="val -15568"/>
              <a:gd name="adj5" fmla="val 177115"/>
              <a:gd name="adj6" fmla="val -2465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sz="2000" b="1" dirty="0">
                <a:solidFill>
                  <a:srgbClr val="FF0000"/>
                </a:solidFill>
              </a:rPr>
              <a:t>try one’s best</a:t>
            </a:r>
          </a:p>
          <a:p>
            <a:pPr algn="ctr">
              <a:defRPr/>
            </a:pPr>
            <a:r>
              <a:rPr lang="zh-CN" altLang="en-US" sz="2000" b="1" dirty="0">
                <a:solidFill>
                  <a:srgbClr val="FF0000"/>
                </a:solidFill>
              </a:rPr>
              <a:t>尽最大努力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7" name="WordArt 7"/>
          <p:cNvSpPr>
            <a:spLocks noChangeArrowheads="1" noChangeShapeType="1" noTextEdit="1"/>
          </p:cNvSpPr>
          <p:nvPr/>
        </p:nvSpPr>
        <p:spPr bwMode="auto">
          <a:xfrm>
            <a:off x="457200" y="2362200"/>
            <a:ext cx="8267700" cy="10096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zh-CN" sz="4000" b="1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宋体"/>
                <a:ea typeface="宋体"/>
              </a:rPr>
              <a:t>What kinds of jobs do you know?</a:t>
            </a:r>
          </a:p>
          <a:p>
            <a:pPr algn="ctr"/>
            <a:r>
              <a:rPr lang="zh-CN" altLang="en-US" sz="4000" b="1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宋体"/>
                <a:ea typeface="宋体"/>
              </a:rPr>
              <a:t>你知道哪些种类的工作？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444500" y="1268413"/>
            <a:ext cx="8699500" cy="5130800"/>
          </a:xfrm>
          <a:noFill/>
        </p:spPr>
        <p:txBody>
          <a:bodyPr wrap="none"/>
          <a:lstStyle/>
          <a:p>
            <a:pPr marL="788988" indent="-788988" algn="l" defTabSz="1184275">
              <a:lnSpc>
                <a:spcPct val="120000"/>
              </a:lnSpc>
              <a:spcBef>
                <a:spcPct val="0"/>
              </a:spcBef>
            </a:pPr>
            <a:r>
              <a:rPr lang="en-US" altLang="zh-CN" sz="3600" b="1" smtClean="0">
                <a:latin typeface="Times New Roman" pitchFamily="18" charset="0"/>
              </a:rPr>
              <a:t>1. What </a:t>
            </a:r>
            <a:r>
              <a:rPr lang="en-US" altLang="zh-CN" sz="3600" b="1" smtClean="0">
                <a:solidFill>
                  <a:srgbClr val="FF0000"/>
                </a:solidFill>
                <a:latin typeface="Times New Roman" pitchFamily="18" charset="0"/>
              </a:rPr>
              <a:t>are</a:t>
            </a:r>
            <a:r>
              <a:rPr lang="en-US" altLang="zh-CN" sz="3600" b="1" smtClean="0">
                <a:latin typeface="Times New Roman" pitchFamily="18" charset="0"/>
              </a:rPr>
              <a:t> you </a:t>
            </a:r>
            <a:r>
              <a:rPr lang="en-US" altLang="zh-CN" sz="3600" b="1" smtClean="0">
                <a:solidFill>
                  <a:srgbClr val="FF0000"/>
                </a:solidFill>
                <a:latin typeface="Times New Roman" pitchFamily="18" charset="0"/>
              </a:rPr>
              <a:t>going to</a:t>
            </a:r>
            <a:r>
              <a:rPr lang="en-US" altLang="zh-CN" sz="3600" b="1" smtClean="0">
                <a:latin typeface="Times New Roman" pitchFamily="18" charset="0"/>
              </a:rPr>
              <a:t> be when you </a:t>
            </a:r>
          </a:p>
          <a:p>
            <a:pPr marL="788988" indent="-788988" algn="l" defTabSz="1184275">
              <a:lnSpc>
                <a:spcPct val="120000"/>
              </a:lnSpc>
              <a:spcBef>
                <a:spcPct val="0"/>
              </a:spcBef>
            </a:pPr>
            <a:r>
              <a:rPr lang="en-US" altLang="zh-CN" sz="3600" b="1" smtClean="0">
                <a:latin typeface="Times New Roman" pitchFamily="18" charset="0"/>
              </a:rPr>
              <a:t>grow up</a:t>
            </a:r>
            <a:r>
              <a:rPr lang="zh-CN" altLang="en-US" sz="3600" b="1" smtClean="0">
                <a:latin typeface="Times New Roman" pitchFamily="18" charset="0"/>
              </a:rPr>
              <a:t>？</a:t>
            </a:r>
          </a:p>
          <a:p>
            <a:pPr marL="788988" indent="-788988" algn="l" defTabSz="1184275">
              <a:lnSpc>
                <a:spcPct val="120000"/>
              </a:lnSpc>
              <a:spcBef>
                <a:spcPct val="0"/>
              </a:spcBef>
            </a:pPr>
            <a:r>
              <a:rPr lang="en-US" altLang="zh-CN" sz="3600" b="1" smtClean="0">
                <a:solidFill>
                  <a:srgbClr val="0000CC"/>
                </a:solidFill>
                <a:latin typeface="Times New Roman" pitchFamily="18" charset="0"/>
              </a:rPr>
              <a:t>1) </a:t>
            </a:r>
            <a:r>
              <a:rPr lang="zh-CN" altLang="en-US" sz="3600" b="1" smtClean="0">
                <a:solidFill>
                  <a:srgbClr val="0000CC"/>
                </a:solidFill>
                <a:latin typeface="Times New Roman" pitchFamily="18" charset="0"/>
              </a:rPr>
              <a:t>这是一个</a:t>
            </a:r>
            <a:r>
              <a:rPr lang="en-US" altLang="zh-CN" sz="3600" b="1" smtClean="0">
                <a:solidFill>
                  <a:srgbClr val="0000CC"/>
                </a:solidFill>
                <a:latin typeface="Times New Roman" pitchFamily="18" charset="0"/>
              </a:rPr>
              <a:t>be going to</a:t>
            </a:r>
            <a:r>
              <a:rPr lang="zh-CN" altLang="en-US" sz="3600" b="1" smtClean="0">
                <a:solidFill>
                  <a:srgbClr val="0000CC"/>
                </a:solidFill>
                <a:latin typeface="Times New Roman" pitchFamily="18" charset="0"/>
              </a:rPr>
              <a:t>用于特殊疑问句</a:t>
            </a:r>
          </a:p>
          <a:p>
            <a:pPr marL="788988" indent="-788988" algn="l" defTabSz="1184275">
              <a:lnSpc>
                <a:spcPct val="120000"/>
              </a:lnSpc>
              <a:spcBef>
                <a:spcPct val="0"/>
              </a:spcBef>
            </a:pPr>
            <a:r>
              <a:rPr lang="zh-CN" altLang="en-US" sz="3600" b="1" smtClean="0">
                <a:solidFill>
                  <a:srgbClr val="0000CC"/>
                </a:solidFill>
                <a:latin typeface="Times New Roman" pitchFamily="18" charset="0"/>
              </a:rPr>
              <a:t>的句子</a:t>
            </a:r>
            <a:r>
              <a:rPr lang="en-US" altLang="zh-CN" sz="3600" b="1" smtClean="0">
                <a:solidFill>
                  <a:srgbClr val="0000CC"/>
                </a:solidFill>
                <a:latin typeface="Times New Roman" pitchFamily="18" charset="0"/>
              </a:rPr>
              <a:t>, be going to</a:t>
            </a:r>
            <a:r>
              <a:rPr lang="zh-CN" altLang="en-US" sz="3600" b="1" smtClean="0">
                <a:solidFill>
                  <a:srgbClr val="0000CC"/>
                </a:solidFill>
                <a:latin typeface="Times New Roman" pitchFamily="18" charset="0"/>
              </a:rPr>
              <a:t>用于疑问句中将</a:t>
            </a:r>
            <a:r>
              <a:rPr lang="en-US" altLang="zh-CN" sz="3600" b="1" smtClean="0">
                <a:solidFill>
                  <a:srgbClr val="0000CC"/>
                </a:solidFill>
                <a:latin typeface="Times New Roman" pitchFamily="18" charset="0"/>
              </a:rPr>
              <a:t>be</a:t>
            </a:r>
          </a:p>
          <a:p>
            <a:pPr marL="788988" indent="-788988" algn="l" defTabSz="1184275">
              <a:lnSpc>
                <a:spcPct val="120000"/>
              </a:lnSpc>
              <a:spcBef>
                <a:spcPct val="0"/>
              </a:spcBef>
            </a:pPr>
            <a:r>
              <a:rPr lang="zh-CN" altLang="en-US" sz="3600" b="1" smtClean="0">
                <a:solidFill>
                  <a:srgbClr val="0000CC"/>
                </a:solidFill>
                <a:latin typeface="Times New Roman" pitchFamily="18" charset="0"/>
              </a:rPr>
              <a:t>放在主语前。如：</a:t>
            </a:r>
          </a:p>
          <a:p>
            <a:pPr marL="788988" indent="-788988" algn="l" defTabSz="1184275">
              <a:lnSpc>
                <a:spcPct val="120000"/>
              </a:lnSpc>
              <a:spcBef>
                <a:spcPct val="0"/>
              </a:spcBef>
            </a:pPr>
            <a:r>
              <a:rPr lang="en-US" altLang="zh-CN" sz="3600" b="1" smtClean="0">
                <a:solidFill>
                  <a:srgbClr val="FF0000"/>
                </a:solidFill>
                <a:latin typeface="Times New Roman" pitchFamily="18" charset="0"/>
              </a:rPr>
              <a:t>Are</a:t>
            </a:r>
            <a:r>
              <a:rPr lang="en-US" altLang="zh-CN" sz="3600" b="1" smtClean="0">
                <a:latin typeface="Times New Roman" pitchFamily="18" charset="0"/>
              </a:rPr>
              <a:t> you </a:t>
            </a:r>
            <a:r>
              <a:rPr lang="en-US" altLang="zh-CN" sz="3600" b="1" smtClean="0">
                <a:solidFill>
                  <a:srgbClr val="FF0000"/>
                </a:solidFill>
                <a:latin typeface="Times New Roman" pitchFamily="18" charset="0"/>
              </a:rPr>
              <a:t>going to</a:t>
            </a:r>
            <a:r>
              <a:rPr lang="en-US" altLang="zh-CN" sz="3600" b="1" smtClean="0">
                <a:latin typeface="Times New Roman" pitchFamily="18" charset="0"/>
              </a:rPr>
              <a:t> hike to the top of the </a:t>
            </a:r>
          </a:p>
          <a:p>
            <a:pPr marL="788988" indent="-788988" algn="l" defTabSz="1184275">
              <a:lnSpc>
                <a:spcPct val="120000"/>
              </a:lnSpc>
              <a:spcBef>
                <a:spcPct val="0"/>
              </a:spcBef>
            </a:pPr>
            <a:r>
              <a:rPr lang="en-US" altLang="zh-CN" sz="3600" b="1" smtClean="0">
                <a:latin typeface="Times New Roman" pitchFamily="18" charset="0"/>
              </a:rPr>
              <a:t>mountain</a:t>
            </a:r>
            <a:r>
              <a:rPr lang="zh-CN" altLang="en-US" sz="3600" b="1" smtClean="0">
                <a:latin typeface="Times New Roman" pitchFamily="18" charset="0"/>
              </a:rPr>
              <a:t>？你们要徒步登上山顶吗？</a:t>
            </a:r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1524000" y="457200"/>
            <a:ext cx="5567363" cy="846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hangingPunct="0">
              <a:defRPr/>
            </a:pPr>
            <a:r>
              <a:rPr lang="en-US" altLang="zh-CN" sz="4700" b="1" kern="0">
                <a:solidFill>
                  <a:srgbClr val="0000CC"/>
                </a:solidFill>
                <a:latin typeface="+mj-lt"/>
                <a:ea typeface="+mj-ea"/>
                <a:cs typeface="+mj-cs"/>
              </a:rPr>
              <a:t>Language points</a:t>
            </a:r>
            <a:endParaRPr lang="en-US" altLang="zh-CN" sz="4700" b="1" kern="0" dirty="0">
              <a:solidFill>
                <a:srgbClr val="0000CC"/>
              </a:solidFill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636588" y="728663"/>
            <a:ext cx="7848600" cy="5472112"/>
          </a:xfrm>
          <a:noFill/>
        </p:spPr>
        <p:txBody>
          <a:bodyPr wrap="none"/>
          <a:lstStyle/>
          <a:p>
            <a:pPr algn="l">
              <a:lnSpc>
                <a:spcPct val="130000"/>
              </a:lnSpc>
              <a:spcBef>
                <a:spcPct val="0"/>
              </a:spcBef>
            </a:pPr>
            <a:r>
              <a:rPr lang="en-US" altLang="zh-CN" sz="3800" b="1" smtClean="0">
                <a:latin typeface="Times New Roman" pitchFamily="18" charset="0"/>
              </a:rPr>
              <a:t>How </a:t>
            </a:r>
            <a:r>
              <a:rPr lang="en-US" altLang="zh-CN" sz="3800" b="1" smtClean="0">
                <a:solidFill>
                  <a:srgbClr val="FF0000"/>
                </a:solidFill>
                <a:latin typeface="Times New Roman" pitchFamily="18" charset="0"/>
              </a:rPr>
              <a:t>are you going to</a:t>
            </a:r>
            <a:r>
              <a:rPr lang="en-US" altLang="zh-CN" sz="3800" b="1" smtClean="0">
                <a:latin typeface="Times New Roman" pitchFamily="18" charset="0"/>
              </a:rPr>
              <a:t> do that</a:t>
            </a:r>
            <a:r>
              <a:rPr lang="zh-CN" altLang="en-US" sz="3800" b="1" smtClean="0">
                <a:latin typeface="Times New Roman" pitchFamily="18" charset="0"/>
              </a:rPr>
              <a:t>？</a:t>
            </a:r>
          </a:p>
          <a:p>
            <a:pPr algn="l">
              <a:lnSpc>
                <a:spcPct val="130000"/>
              </a:lnSpc>
              <a:spcBef>
                <a:spcPct val="0"/>
              </a:spcBef>
            </a:pPr>
            <a:r>
              <a:rPr lang="zh-CN" altLang="en-US" sz="3800" b="1" smtClean="0">
                <a:latin typeface="Times New Roman" pitchFamily="18" charset="0"/>
              </a:rPr>
              <a:t>你打算怎么做？</a:t>
            </a:r>
          </a:p>
          <a:p>
            <a:pPr algn="l">
              <a:lnSpc>
                <a:spcPct val="130000"/>
              </a:lnSpc>
              <a:spcBef>
                <a:spcPct val="0"/>
              </a:spcBef>
            </a:pPr>
            <a:r>
              <a:rPr lang="en-US" altLang="zh-CN" sz="3800" b="1" smtClean="0">
                <a:solidFill>
                  <a:srgbClr val="0000CC"/>
                </a:solidFill>
                <a:latin typeface="Times New Roman" pitchFamily="18" charset="0"/>
              </a:rPr>
              <a:t>be going to</a:t>
            </a:r>
            <a:r>
              <a:rPr lang="zh-CN" altLang="en-US" sz="3800" b="1" smtClean="0">
                <a:solidFill>
                  <a:srgbClr val="0000CC"/>
                </a:solidFill>
                <a:latin typeface="Times New Roman" pitchFamily="18" charset="0"/>
              </a:rPr>
              <a:t>表示将要发生的动作</a:t>
            </a:r>
            <a:r>
              <a:rPr lang="en-US" altLang="zh-CN" sz="3800" b="1" smtClean="0">
                <a:solidFill>
                  <a:srgbClr val="0000CC"/>
                </a:solidFill>
                <a:latin typeface="Times New Roman" pitchFamily="18" charset="0"/>
              </a:rPr>
              <a:t>,</a:t>
            </a:r>
          </a:p>
          <a:p>
            <a:pPr algn="l">
              <a:lnSpc>
                <a:spcPct val="130000"/>
              </a:lnSpc>
              <a:spcBef>
                <a:spcPct val="0"/>
              </a:spcBef>
            </a:pPr>
            <a:r>
              <a:rPr lang="zh-CN" altLang="en-US" sz="3800" b="1" smtClean="0">
                <a:solidFill>
                  <a:srgbClr val="0000CC"/>
                </a:solidFill>
                <a:latin typeface="Times New Roman" pitchFamily="18" charset="0"/>
              </a:rPr>
              <a:t>含有“计划</a:t>
            </a:r>
            <a:r>
              <a:rPr lang="en-US" altLang="zh-CN" sz="3800" b="1" smtClean="0">
                <a:solidFill>
                  <a:srgbClr val="0000CC"/>
                </a:solidFill>
                <a:latin typeface="Times New Roman" pitchFamily="18" charset="0"/>
              </a:rPr>
              <a:t>, </a:t>
            </a:r>
            <a:r>
              <a:rPr lang="zh-CN" altLang="en-US" sz="3800" b="1" smtClean="0">
                <a:solidFill>
                  <a:srgbClr val="0000CC"/>
                </a:solidFill>
                <a:latin typeface="Times New Roman" pitchFamily="18" charset="0"/>
              </a:rPr>
              <a:t>打算”的意思</a:t>
            </a:r>
            <a:r>
              <a:rPr lang="en-US" altLang="zh-CN" sz="3800" b="1" smtClean="0">
                <a:solidFill>
                  <a:srgbClr val="0000CC"/>
                </a:solidFill>
                <a:latin typeface="Times New Roman" pitchFamily="18" charset="0"/>
              </a:rPr>
              <a:t>, </a:t>
            </a:r>
            <a:r>
              <a:rPr lang="zh-CN" altLang="en-US" sz="3800" b="1" smtClean="0">
                <a:solidFill>
                  <a:srgbClr val="0000CC"/>
                </a:solidFill>
                <a:latin typeface="Times New Roman" pitchFamily="18" charset="0"/>
              </a:rPr>
              <a:t>后跟动词</a:t>
            </a:r>
          </a:p>
          <a:p>
            <a:pPr algn="l">
              <a:lnSpc>
                <a:spcPct val="130000"/>
              </a:lnSpc>
              <a:spcBef>
                <a:spcPct val="0"/>
              </a:spcBef>
            </a:pPr>
            <a:r>
              <a:rPr lang="zh-CN" altLang="en-US" sz="3800" b="1" smtClean="0">
                <a:solidFill>
                  <a:srgbClr val="0000CC"/>
                </a:solidFill>
                <a:latin typeface="Times New Roman" pitchFamily="18" charset="0"/>
              </a:rPr>
              <a:t>原形。常跟表将来的时间连用。</a:t>
            </a:r>
          </a:p>
          <a:p>
            <a:pPr algn="l">
              <a:lnSpc>
                <a:spcPct val="130000"/>
              </a:lnSpc>
              <a:spcBef>
                <a:spcPct val="0"/>
              </a:spcBef>
            </a:pPr>
            <a:r>
              <a:rPr lang="zh-CN" altLang="en-US" sz="3800" b="1" smtClean="0">
                <a:latin typeface="Times New Roman" pitchFamily="18" charset="0"/>
              </a:rPr>
              <a:t>如</a:t>
            </a:r>
            <a:r>
              <a:rPr lang="en-US" altLang="zh-CN" sz="3800" b="1" smtClean="0">
                <a:latin typeface="Times New Roman" pitchFamily="18" charset="0"/>
              </a:rPr>
              <a:t>: next Sunday</a:t>
            </a:r>
            <a:r>
              <a:rPr lang="zh-CN" altLang="en-US" sz="3800" b="1" smtClean="0">
                <a:latin typeface="Times New Roman" pitchFamily="18" charset="0"/>
              </a:rPr>
              <a:t>下星期天</a:t>
            </a:r>
            <a:r>
              <a:rPr lang="en-US" altLang="zh-CN" sz="3800" b="1" smtClean="0">
                <a:latin typeface="Times New Roman" pitchFamily="18" charset="0"/>
              </a:rPr>
              <a:t>, next    </a:t>
            </a:r>
          </a:p>
          <a:p>
            <a:pPr algn="l">
              <a:lnSpc>
                <a:spcPct val="130000"/>
              </a:lnSpc>
              <a:spcBef>
                <a:spcPct val="0"/>
              </a:spcBef>
            </a:pPr>
            <a:r>
              <a:rPr lang="en-US" altLang="zh-CN" sz="3800" b="1" smtClean="0">
                <a:latin typeface="Times New Roman" pitchFamily="18" charset="0"/>
              </a:rPr>
              <a:t>      month</a:t>
            </a:r>
            <a:r>
              <a:rPr lang="zh-CN" altLang="en-US" sz="3800" b="1" smtClean="0">
                <a:latin typeface="Times New Roman" pitchFamily="18" charset="0"/>
              </a:rPr>
              <a:t>下个月</a:t>
            </a:r>
            <a:r>
              <a:rPr lang="en-US" altLang="zh-CN" sz="3800" b="1" smtClean="0">
                <a:latin typeface="Times New Roman" pitchFamily="18" charset="0"/>
              </a:rPr>
              <a:t>, next year </a:t>
            </a:r>
            <a:r>
              <a:rPr lang="zh-CN" altLang="en-US" sz="3800" b="1" smtClean="0">
                <a:latin typeface="Times New Roman" pitchFamily="18" charset="0"/>
              </a:rPr>
              <a:t>明年等。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684213" y="1054100"/>
            <a:ext cx="7775575" cy="4714875"/>
          </a:xfrm>
          <a:noFill/>
        </p:spPr>
        <p:txBody>
          <a:bodyPr wrap="none"/>
          <a:lstStyle/>
          <a:p>
            <a:pPr marL="935038" indent="-935038" algn="l" defTabSz="1184275">
              <a:lnSpc>
                <a:spcPct val="130000"/>
              </a:lnSpc>
              <a:spcBef>
                <a:spcPct val="0"/>
              </a:spcBef>
            </a:pPr>
            <a:r>
              <a:rPr lang="zh-CN" altLang="en-US" sz="3800" b="1" smtClean="0">
                <a:latin typeface="Times New Roman" pitchFamily="18" charset="0"/>
              </a:rPr>
              <a:t>如</a:t>
            </a:r>
            <a:r>
              <a:rPr lang="en-US" altLang="zh-CN" sz="3800" b="1" smtClean="0">
                <a:latin typeface="Times New Roman" pitchFamily="18" charset="0"/>
              </a:rPr>
              <a:t>: I </a:t>
            </a:r>
            <a:r>
              <a:rPr lang="en-US" altLang="zh-CN" sz="3800" b="1" smtClean="0">
                <a:solidFill>
                  <a:srgbClr val="FF0000"/>
                </a:solidFill>
                <a:latin typeface="Times New Roman" pitchFamily="18" charset="0"/>
              </a:rPr>
              <a:t>am going to</a:t>
            </a:r>
            <a:r>
              <a:rPr lang="en-US" altLang="zh-CN" sz="3800" b="1" smtClean="0">
                <a:latin typeface="Times New Roman" pitchFamily="18" charset="0"/>
              </a:rPr>
              <a:t> play football this </a:t>
            </a:r>
          </a:p>
          <a:p>
            <a:pPr marL="935038" indent="-935038" algn="l" defTabSz="1184275">
              <a:lnSpc>
                <a:spcPct val="130000"/>
              </a:lnSpc>
              <a:spcBef>
                <a:spcPct val="0"/>
              </a:spcBef>
            </a:pPr>
            <a:r>
              <a:rPr lang="en-US" altLang="zh-CN" sz="3800" b="1" smtClean="0">
                <a:latin typeface="Times New Roman" pitchFamily="18" charset="0"/>
              </a:rPr>
              <a:t>      afternoon</a:t>
            </a:r>
            <a:r>
              <a:rPr lang="zh-CN" altLang="en-US" sz="3800" b="1" smtClean="0">
                <a:latin typeface="Times New Roman" pitchFamily="18" charset="0"/>
              </a:rPr>
              <a:t>．</a:t>
            </a:r>
          </a:p>
          <a:p>
            <a:pPr marL="935038" indent="-935038" algn="l" defTabSz="1184275">
              <a:lnSpc>
                <a:spcPct val="130000"/>
              </a:lnSpc>
              <a:spcBef>
                <a:spcPct val="0"/>
              </a:spcBef>
            </a:pPr>
            <a:r>
              <a:rPr lang="zh-CN" altLang="en-US" sz="3800" b="1" smtClean="0">
                <a:latin typeface="Times New Roman" pitchFamily="18" charset="0"/>
              </a:rPr>
              <a:t>      我打算今天下午踢足球。</a:t>
            </a:r>
          </a:p>
          <a:p>
            <a:pPr marL="935038" indent="-935038" algn="l" defTabSz="1184275">
              <a:lnSpc>
                <a:spcPct val="130000"/>
              </a:lnSpc>
              <a:spcBef>
                <a:spcPct val="0"/>
              </a:spcBef>
            </a:pPr>
            <a:r>
              <a:rPr lang="zh-CN" altLang="en-US" sz="3800" b="1" smtClean="0">
                <a:latin typeface="Times New Roman" pitchFamily="18" charset="0"/>
              </a:rPr>
              <a:t>      </a:t>
            </a:r>
            <a:r>
              <a:rPr lang="en-US" altLang="zh-CN" sz="3800" b="1" smtClean="0">
                <a:latin typeface="Times New Roman" pitchFamily="18" charset="0"/>
              </a:rPr>
              <a:t>I</a:t>
            </a:r>
            <a:r>
              <a:rPr lang="en-US" altLang="zh-CN" sz="3800" b="1" smtClean="0">
                <a:solidFill>
                  <a:srgbClr val="FF0000"/>
                </a:solidFill>
                <a:latin typeface="Times New Roman" pitchFamily="18" charset="0"/>
              </a:rPr>
              <a:t>’m not going to</a:t>
            </a:r>
            <a:r>
              <a:rPr lang="en-US" altLang="zh-CN" sz="3800" b="1" smtClean="0">
                <a:latin typeface="Times New Roman" pitchFamily="18" charset="0"/>
              </a:rPr>
              <a:t> swim this</a:t>
            </a:r>
          </a:p>
          <a:p>
            <a:pPr marL="935038" indent="-935038" algn="l" defTabSz="1184275">
              <a:lnSpc>
                <a:spcPct val="130000"/>
              </a:lnSpc>
              <a:spcBef>
                <a:spcPct val="0"/>
              </a:spcBef>
            </a:pPr>
            <a:r>
              <a:rPr lang="en-US" altLang="zh-CN" sz="3800" b="1" smtClean="0">
                <a:latin typeface="Times New Roman" pitchFamily="18" charset="0"/>
              </a:rPr>
              <a:t>      Sunday.</a:t>
            </a:r>
          </a:p>
          <a:p>
            <a:pPr marL="935038" indent="-935038" algn="l" defTabSz="1184275">
              <a:lnSpc>
                <a:spcPct val="130000"/>
              </a:lnSpc>
              <a:spcBef>
                <a:spcPct val="0"/>
              </a:spcBef>
            </a:pPr>
            <a:r>
              <a:rPr lang="en-US" altLang="zh-CN" sz="3800" b="1" smtClean="0">
                <a:latin typeface="Times New Roman" pitchFamily="18" charset="0"/>
              </a:rPr>
              <a:t>      </a:t>
            </a:r>
            <a:r>
              <a:rPr lang="zh-CN" altLang="en-US" sz="3800" b="1" smtClean="0">
                <a:latin typeface="Times New Roman" pitchFamily="18" charset="0"/>
              </a:rPr>
              <a:t>这个星期天我不打算去游泳。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539750" y="909638"/>
            <a:ext cx="8064500" cy="5113337"/>
          </a:xfrm>
          <a:noFill/>
        </p:spPr>
        <p:txBody>
          <a:bodyPr wrap="none"/>
          <a:lstStyle/>
          <a:p>
            <a:pPr marL="935038" indent="-935038" algn="l" defTabSz="1184275">
              <a:lnSpc>
                <a:spcPct val="130000"/>
              </a:lnSpc>
              <a:spcBef>
                <a:spcPct val="0"/>
              </a:spcBef>
            </a:pPr>
            <a:r>
              <a:rPr lang="en-US" altLang="zh-CN" sz="3800" b="1" smtClean="0">
                <a:solidFill>
                  <a:srgbClr val="0000CC"/>
                </a:solidFill>
                <a:latin typeface="Times New Roman" pitchFamily="18" charset="0"/>
              </a:rPr>
              <a:t>2) grow up </a:t>
            </a:r>
            <a:r>
              <a:rPr lang="zh-CN" altLang="en-US" sz="3800" b="1" smtClean="0">
                <a:solidFill>
                  <a:srgbClr val="0000CC"/>
                </a:solidFill>
                <a:latin typeface="Times New Roman" pitchFamily="18" charset="0"/>
              </a:rPr>
              <a:t>指人或动物长大、成年、</a:t>
            </a:r>
          </a:p>
          <a:p>
            <a:pPr marL="935038" indent="-935038" algn="l" defTabSz="1184275">
              <a:lnSpc>
                <a:spcPct val="130000"/>
              </a:lnSpc>
              <a:spcBef>
                <a:spcPct val="0"/>
              </a:spcBef>
            </a:pPr>
            <a:r>
              <a:rPr lang="zh-CN" altLang="en-US" sz="3800" b="1" smtClean="0">
                <a:solidFill>
                  <a:srgbClr val="0000CC"/>
                </a:solidFill>
                <a:latin typeface="Times New Roman" pitchFamily="18" charset="0"/>
              </a:rPr>
              <a:t>    成熟。</a:t>
            </a:r>
          </a:p>
          <a:p>
            <a:pPr marL="935038" indent="-935038" algn="l" defTabSz="1184275">
              <a:lnSpc>
                <a:spcPct val="130000"/>
              </a:lnSpc>
              <a:spcBef>
                <a:spcPct val="0"/>
              </a:spcBef>
            </a:pPr>
            <a:r>
              <a:rPr lang="zh-CN" altLang="en-US" sz="3800" b="1" smtClean="0">
                <a:latin typeface="Times New Roman" pitchFamily="18" charset="0"/>
              </a:rPr>
              <a:t>如</a:t>
            </a:r>
            <a:r>
              <a:rPr lang="en-US" altLang="zh-CN" sz="3800" b="1" smtClean="0">
                <a:latin typeface="Times New Roman" pitchFamily="18" charset="0"/>
              </a:rPr>
              <a:t>: She’s </a:t>
            </a:r>
            <a:r>
              <a:rPr lang="en-US" altLang="zh-CN" sz="3800" b="1" smtClean="0">
                <a:solidFill>
                  <a:srgbClr val="FF0000"/>
                </a:solidFill>
                <a:latin typeface="Times New Roman" pitchFamily="18" charset="0"/>
              </a:rPr>
              <a:t>growing up</a:t>
            </a:r>
            <a:r>
              <a:rPr lang="en-US" altLang="zh-CN" sz="3800" b="1" smtClean="0">
                <a:latin typeface="Times New Roman" pitchFamily="18" charset="0"/>
              </a:rPr>
              <a:t> fast. </a:t>
            </a:r>
          </a:p>
          <a:p>
            <a:pPr marL="935038" indent="-935038" algn="l" defTabSz="1184275">
              <a:lnSpc>
                <a:spcPct val="130000"/>
              </a:lnSpc>
              <a:spcBef>
                <a:spcPct val="0"/>
              </a:spcBef>
            </a:pPr>
            <a:r>
              <a:rPr lang="en-US" altLang="zh-CN" sz="3800" b="1" smtClean="0">
                <a:latin typeface="Times New Roman" pitchFamily="18" charset="0"/>
              </a:rPr>
              <a:t>      </a:t>
            </a:r>
            <a:r>
              <a:rPr lang="zh-CN" altLang="en-US" sz="3800" b="1" smtClean="0">
                <a:latin typeface="Times New Roman" pitchFamily="18" charset="0"/>
              </a:rPr>
              <a:t>她长得很快。</a:t>
            </a:r>
          </a:p>
          <a:p>
            <a:pPr marL="935038" indent="-935038" algn="l" defTabSz="1184275">
              <a:lnSpc>
                <a:spcPct val="130000"/>
              </a:lnSpc>
              <a:spcBef>
                <a:spcPct val="0"/>
              </a:spcBef>
            </a:pPr>
            <a:r>
              <a:rPr lang="zh-CN" altLang="en-US" sz="3800" b="1" smtClean="0">
                <a:latin typeface="Times New Roman" pitchFamily="18" charset="0"/>
              </a:rPr>
              <a:t>      </a:t>
            </a:r>
            <a:r>
              <a:rPr lang="en-US" altLang="zh-CN" sz="3800" b="1" smtClean="0">
                <a:latin typeface="Times New Roman" pitchFamily="18" charset="0"/>
              </a:rPr>
              <a:t>A close friendship gradually </a:t>
            </a:r>
            <a:r>
              <a:rPr lang="en-US" altLang="zh-CN" sz="3800" b="1" smtClean="0">
                <a:solidFill>
                  <a:srgbClr val="FF0000"/>
                </a:solidFill>
                <a:latin typeface="Times New Roman" pitchFamily="18" charset="0"/>
              </a:rPr>
              <a:t>grew </a:t>
            </a:r>
          </a:p>
          <a:p>
            <a:pPr marL="935038" indent="-935038" algn="l" defTabSz="1184275">
              <a:lnSpc>
                <a:spcPct val="130000"/>
              </a:lnSpc>
              <a:spcBef>
                <a:spcPct val="0"/>
              </a:spcBef>
            </a:pPr>
            <a:r>
              <a:rPr lang="en-US" altLang="zh-CN" sz="3800" b="1" smtClean="0">
                <a:solidFill>
                  <a:srgbClr val="FF0000"/>
                </a:solidFill>
                <a:latin typeface="Times New Roman" pitchFamily="18" charset="0"/>
              </a:rPr>
              <a:t>      up</a:t>
            </a:r>
            <a:r>
              <a:rPr lang="en-US" altLang="zh-CN" sz="3800" b="1" smtClean="0">
                <a:latin typeface="Times New Roman" pitchFamily="18" charset="0"/>
              </a:rPr>
              <a:t> between them.</a:t>
            </a:r>
          </a:p>
          <a:p>
            <a:pPr marL="935038" indent="-935038" algn="l" defTabSz="1184275">
              <a:lnSpc>
                <a:spcPct val="130000"/>
              </a:lnSpc>
              <a:spcBef>
                <a:spcPct val="0"/>
              </a:spcBef>
            </a:pPr>
            <a:r>
              <a:rPr lang="en-US" altLang="zh-CN" sz="3800" b="1" smtClean="0">
                <a:latin typeface="Times New Roman" pitchFamily="18" charset="0"/>
              </a:rPr>
              <a:t>      </a:t>
            </a:r>
            <a:r>
              <a:rPr lang="zh-CN" altLang="en-US" sz="3800" b="1" smtClean="0">
                <a:latin typeface="Times New Roman" pitchFamily="18" charset="0"/>
              </a:rPr>
              <a:t>他们之间的友谊日益亲密。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609600" y="914400"/>
            <a:ext cx="8699500" cy="5040313"/>
          </a:xfrm>
        </p:spPr>
        <p:txBody>
          <a:bodyPr wrap="none"/>
          <a:lstStyle/>
          <a:p>
            <a:pPr algn="l" defTabSz="704850"/>
            <a:r>
              <a:rPr lang="en-US" altLang="zh-CN" sz="3600" b="1" smtClean="0">
                <a:latin typeface="Times New Roman" pitchFamily="18" charset="0"/>
              </a:rPr>
              <a:t>2. He is going to </a:t>
            </a:r>
            <a:r>
              <a:rPr lang="en-US" altLang="zh-CN" sz="3600" b="1" smtClean="0">
                <a:solidFill>
                  <a:srgbClr val="FF0000"/>
                </a:solidFill>
                <a:latin typeface="Times New Roman" pitchFamily="18" charset="0"/>
              </a:rPr>
              <a:t>move to </a:t>
            </a:r>
            <a:r>
              <a:rPr lang="en-US" altLang="zh-CN" sz="3600" b="1" smtClean="0">
                <a:latin typeface="Times New Roman" pitchFamily="18" charset="0"/>
              </a:rPr>
              <a:t>Beijing. </a:t>
            </a:r>
          </a:p>
          <a:p>
            <a:pPr algn="l" defTabSz="704850">
              <a:lnSpc>
                <a:spcPct val="130000"/>
              </a:lnSpc>
              <a:spcBef>
                <a:spcPct val="0"/>
              </a:spcBef>
            </a:pPr>
            <a:r>
              <a:rPr lang="zh-CN" altLang="en-US" sz="3600" b="1" smtClean="0">
                <a:latin typeface="Times New Roman" pitchFamily="18" charset="0"/>
              </a:rPr>
              <a:t>他将搬去北京住。</a:t>
            </a:r>
          </a:p>
          <a:p>
            <a:pPr algn="l" defTabSz="704850">
              <a:lnSpc>
                <a:spcPct val="130000"/>
              </a:lnSpc>
              <a:spcBef>
                <a:spcPct val="0"/>
              </a:spcBef>
            </a:pPr>
            <a:r>
              <a:rPr lang="en-US" altLang="zh-CN" sz="3600" b="1" smtClean="0">
                <a:solidFill>
                  <a:srgbClr val="0000CC"/>
                </a:solidFill>
                <a:latin typeface="Times New Roman" pitchFamily="18" charset="0"/>
              </a:rPr>
              <a:t>1) move  </a:t>
            </a:r>
            <a:r>
              <a:rPr lang="en-US" altLang="zh-CN" sz="3600" b="1" i="1" smtClean="0">
                <a:solidFill>
                  <a:srgbClr val="0000CC"/>
                </a:solidFill>
                <a:latin typeface="Times New Roman" pitchFamily="18" charset="0"/>
              </a:rPr>
              <a:t>v.     </a:t>
            </a:r>
          </a:p>
          <a:p>
            <a:pPr algn="l" defTabSz="704850">
              <a:lnSpc>
                <a:spcPct val="130000"/>
              </a:lnSpc>
              <a:spcBef>
                <a:spcPct val="0"/>
              </a:spcBef>
            </a:pPr>
            <a:r>
              <a:rPr lang="en-US" altLang="zh-CN" sz="3600" b="1" smtClean="0">
                <a:solidFill>
                  <a:srgbClr val="0000CC"/>
                </a:solidFill>
                <a:latin typeface="Times New Roman" pitchFamily="18" charset="0"/>
              </a:rPr>
              <a:t>a.</a:t>
            </a:r>
            <a:r>
              <a:rPr lang="en-US" altLang="zh-CN" sz="3600" b="1" i="1" smtClean="0">
                <a:solidFill>
                  <a:srgbClr val="0000CC"/>
                </a:solidFill>
                <a:latin typeface="Times New Roman" pitchFamily="18" charset="0"/>
              </a:rPr>
              <a:t> </a:t>
            </a:r>
            <a:r>
              <a:rPr lang="en-US" altLang="zh-CN" sz="3600" b="1" smtClean="0">
                <a:solidFill>
                  <a:srgbClr val="0000CC"/>
                </a:solidFill>
                <a:latin typeface="Times New Roman" pitchFamily="18" charset="0"/>
              </a:rPr>
              <a:t>(</a:t>
            </a:r>
            <a:r>
              <a:rPr lang="zh-CN" altLang="en-US" sz="3600" b="1" smtClean="0">
                <a:solidFill>
                  <a:srgbClr val="0000CC"/>
                </a:solidFill>
                <a:latin typeface="Times New Roman" pitchFamily="18" charset="0"/>
              </a:rPr>
              <a:t>使</a:t>
            </a:r>
            <a:r>
              <a:rPr lang="en-US" altLang="zh-CN" sz="3600" b="1" smtClean="0">
                <a:solidFill>
                  <a:srgbClr val="0000CC"/>
                </a:solidFill>
                <a:latin typeface="Times New Roman" pitchFamily="18" charset="0"/>
              </a:rPr>
              <a:t>) </a:t>
            </a:r>
            <a:r>
              <a:rPr lang="zh-CN" altLang="en-US" sz="3600" b="1" smtClean="0">
                <a:solidFill>
                  <a:srgbClr val="0000CC"/>
                </a:solidFill>
                <a:latin typeface="Times New Roman" pitchFamily="18" charset="0"/>
              </a:rPr>
              <a:t>移动</a:t>
            </a:r>
          </a:p>
          <a:p>
            <a:pPr algn="l" defTabSz="704850">
              <a:lnSpc>
                <a:spcPct val="130000"/>
              </a:lnSpc>
              <a:spcBef>
                <a:spcPct val="0"/>
              </a:spcBef>
            </a:pPr>
            <a:r>
              <a:rPr lang="en-US" altLang="zh-CN" sz="3600" b="1" smtClean="0">
                <a:latin typeface="Times New Roman" pitchFamily="18" charset="0"/>
              </a:rPr>
              <a:t>Who has moved my book? </a:t>
            </a:r>
          </a:p>
          <a:p>
            <a:pPr algn="l" defTabSz="704850">
              <a:lnSpc>
                <a:spcPct val="130000"/>
              </a:lnSpc>
              <a:spcBef>
                <a:spcPct val="0"/>
              </a:spcBef>
            </a:pPr>
            <a:r>
              <a:rPr lang="zh-CN" altLang="en-US" sz="3600" b="1" smtClean="0">
                <a:latin typeface="Times New Roman" pitchFamily="18" charset="0"/>
              </a:rPr>
              <a:t>谁动我的书了？　　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444500" y="819150"/>
            <a:ext cx="8350250" cy="5257800"/>
          </a:xfrm>
          <a:noFill/>
        </p:spPr>
        <p:txBody>
          <a:bodyPr wrap="none"/>
          <a:lstStyle/>
          <a:p>
            <a:pPr marL="573088" indent="-573088" algn="l" defTabSz="1184275">
              <a:lnSpc>
                <a:spcPct val="130000"/>
              </a:lnSpc>
              <a:spcBef>
                <a:spcPct val="0"/>
              </a:spcBef>
            </a:pPr>
            <a:r>
              <a:rPr lang="en-US" altLang="zh-CN" sz="3600" b="1" i="1" smtClean="0">
                <a:latin typeface="Times New Roman" pitchFamily="18" charset="0"/>
              </a:rPr>
              <a:t>Who </a:t>
            </a:r>
            <a:r>
              <a:rPr lang="en-US" altLang="zh-CN" sz="3600" b="1" i="1" smtClean="0">
                <a:solidFill>
                  <a:srgbClr val="FF0000"/>
                </a:solidFill>
                <a:latin typeface="Times New Roman" pitchFamily="18" charset="0"/>
              </a:rPr>
              <a:t>Moved</a:t>
            </a:r>
            <a:r>
              <a:rPr lang="en-US" altLang="zh-CN" sz="3600" b="1" i="1" smtClean="0">
                <a:latin typeface="Times New Roman" pitchFamily="18" charset="0"/>
              </a:rPr>
              <a:t> My Cheese</a:t>
            </a:r>
            <a:r>
              <a:rPr lang="en-US" altLang="zh-CN" sz="3600" b="1" smtClean="0">
                <a:latin typeface="Times New Roman" pitchFamily="18" charset="0"/>
              </a:rPr>
              <a:t> is a popular book.  </a:t>
            </a:r>
          </a:p>
          <a:p>
            <a:pPr marL="573088" indent="-573088" algn="l" defTabSz="1184275">
              <a:lnSpc>
                <a:spcPct val="130000"/>
              </a:lnSpc>
              <a:spcBef>
                <a:spcPct val="0"/>
              </a:spcBef>
            </a:pPr>
            <a:r>
              <a:rPr lang="en-US" altLang="zh-CN" sz="3600" b="1" smtClean="0">
                <a:latin typeface="Times New Roman" pitchFamily="18" charset="0"/>
              </a:rPr>
              <a:t>《</a:t>
            </a:r>
            <a:r>
              <a:rPr lang="zh-CN" altLang="en-US" sz="3600" b="1" smtClean="0">
                <a:latin typeface="Times New Roman" pitchFamily="18" charset="0"/>
              </a:rPr>
              <a:t>谁动了我的奶酪</a:t>
            </a:r>
            <a:r>
              <a:rPr lang="en-US" altLang="zh-CN" sz="3600" b="1" smtClean="0">
                <a:latin typeface="Times New Roman" pitchFamily="18" charset="0"/>
              </a:rPr>
              <a:t>》</a:t>
            </a:r>
            <a:r>
              <a:rPr lang="zh-CN" altLang="en-US" sz="3600" b="1" smtClean="0">
                <a:latin typeface="Times New Roman" pitchFamily="18" charset="0"/>
              </a:rPr>
              <a:t>是一本很畅销的书。</a:t>
            </a:r>
          </a:p>
          <a:p>
            <a:pPr marL="573088" indent="-573088" algn="l" defTabSz="1184275">
              <a:lnSpc>
                <a:spcPct val="130000"/>
              </a:lnSpc>
              <a:spcBef>
                <a:spcPct val="0"/>
              </a:spcBef>
            </a:pPr>
            <a:r>
              <a:rPr lang="en-US" altLang="zh-CN" sz="3600" b="1" smtClean="0">
                <a:solidFill>
                  <a:srgbClr val="0000CC"/>
                </a:solidFill>
                <a:latin typeface="Times New Roman" pitchFamily="18" charset="0"/>
              </a:rPr>
              <a:t>b. </a:t>
            </a:r>
            <a:r>
              <a:rPr lang="zh-CN" altLang="en-US" sz="3600" b="1" smtClean="0">
                <a:solidFill>
                  <a:srgbClr val="0000CC"/>
                </a:solidFill>
                <a:latin typeface="Times New Roman" pitchFamily="18" charset="0"/>
              </a:rPr>
              <a:t>迅速移动</a:t>
            </a:r>
          </a:p>
          <a:p>
            <a:pPr marL="573088" indent="-573088" algn="l" defTabSz="1184275">
              <a:lnSpc>
                <a:spcPct val="130000"/>
              </a:lnSpc>
              <a:spcBef>
                <a:spcPct val="0"/>
              </a:spcBef>
            </a:pPr>
            <a:r>
              <a:rPr lang="en-US" altLang="zh-CN" sz="3600" b="1" smtClean="0">
                <a:latin typeface="Times New Roman" pitchFamily="18" charset="0"/>
              </a:rPr>
              <a:t>That car was really </a:t>
            </a:r>
            <a:r>
              <a:rPr lang="en-US" altLang="zh-CN" sz="3600" b="1" smtClean="0">
                <a:solidFill>
                  <a:srgbClr val="FF0000"/>
                </a:solidFill>
                <a:latin typeface="Times New Roman" pitchFamily="18" charset="0"/>
              </a:rPr>
              <a:t>moving</a:t>
            </a:r>
            <a:r>
              <a:rPr lang="en-US" altLang="zh-CN" sz="3600" b="1" smtClean="0">
                <a:latin typeface="Times New Roman" pitchFamily="18" charset="0"/>
              </a:rPr>
              <a:t>. </a:t>
            </a:r>
          </a:p>
          <a:p>
            <a:pPr marL="573088" indent="-573088" algn="l" defTabSz="1184275">
              <a:lnSpc>
                <a:spcPct val="130000"/>
              </a:lnSpc>
              <a:spcBef>
                <a:spcPct val="0"/>
              </a:spcBef>
            </a:pPr>
            <a:r>
              <a:rPr lang="zh-CN" altLang="en-US" sz="3600" b="1" smtClean="0">
                <a:latin typeface="Times New Roman" pitchFamily="18" charset="0"/>
              </a:rPr>
              <a:t>那汽车跑得可真快。</a:t>
            </a:r>
            <a:endParaRPr lang="en-US" altLang="zh-CN" sz="3600" b="1" smtClean="0">
              <a:latin typeface="Times New Roman" pitchFamily="18" charset="0"/>
            </a:endParaRPr>
          </a:p>
          <a:p>
            <a:pPr marL="573088" indent="-573088" algn="l" defTabSz="1184275">
              <a:lnSpc>
                <a:spcPct val="110000"/>
              </a:lnSpc>
              <a:spcBef>
                <a:spcPct val="0"/>
              </a:spcBef>
            </a:pPr>
            <a:r>
              <a:rPr lang="en-US" altLang="zh-CN" sz="3600" b="1" smtClean="0">
                <a:solidFill>
                  <a:srgbClr val="0000CC"/>
                </a:solidFill>
                <a:latin typeface="Times New Roman" pitchFamily="18" charset="0"/>
              </a:rPr>
              <a:t>c. </a:t>
            </a:r>
            <a:r>
              <a:rPr lang="zh-CN" altLang="en-US" sz="3600" b="1" smtClean="0">
                <a:solidFill>
                  <a:srgbClr val="0000CC"/>
                </a:solidFill>
                <a:latin typeface="Times New Roman" pitchFamily="18" charset="0"/>
              </a:rPr>
              <a:t>搬家</a:t>
            </a:r>
          </a:p>
          <a:p>
            <a:pPr marL="573088" indent="-573088" algn="l" defTabSz="1184275">
              <a:lnSpc>
                <a:spcPct val="110000"/>
              </a:lnSpc>
              <a:spcBef>
                <a:spcPct val="0"/>
              </a:spcBef>
            </a:pPr>
            <a:r>
              <a:rPr lang="zh-CN" altLang="en-US" sz="3600" b="1" smtClean="0">
                <a:latin typeface="Times New Roman" pitchFamily="18" charset="0"/>
              </a:rPr>
              <a:t>　</a:t>
            </a:r>
            <a:r>
              <a:rPr lang="en-US" altLang="zh-CN" sz="3600" b="1" smtClean="0">
                <a:latin typeface="Times New Roman" pitchFamily="18" charset="0"/>
              </a:rPr>
              <a:t>We’re going to </a:t>
            </a:r>
            <a:r>
              <a:rPr lang="en-US" altLang="zh-CN" sz="3600" b="1" smtClean="0">
                <a:solidFill>
                  <a:srgbClr val="FF0000"/>
                </a:solidFill>
                <a:latin typeface="Times New Roman" pitchFamily="18" charset="0"/>
              </a:rPr>
              <a:t>move </a:t>
            </a:r>
            <a:r>
              <a:rPr lang="en-US" altLang="zh-CN" sz="3600" b="1" smtClean="0">
                <a:latin typeface="Times New Roman" pitchFamily="18" charset="0"/>
              </a:rPr>
              <a:t>next week.    </a:t>
            </a:r>
          </a:p>
          <a:p>
            <a:pPr marL="573088" indent="-573088" algn="l" defTabSz="1184275">
              <a:lnSpc>
                <a:spcPct val="110000"/>
              </a:lnSpc>
              <a:spcBef>
                <a:spcPct val="0"/>
              </a:spcBef>
            </a:pPr>
            <a:r>
              <a:rPr lang="en-US" altLang="zh-CN" sz="3600" b="1" smtClean="0">
                <a:latin typeface="Times New Roman" pitchFamily="18" charset="0"/>
              </a:rPr>
              <a:t>    </a:t>
            </a:r>
            <a:r>
              <a:rPr lang="zh-CN" altLang="en-US" sz="3600" b="1" smtClean="0">
                <a:latin typeface="Times New Roman" pitchFamily="18" charset="0"/>
              </a:rPr>
              <a:t>我们打算下周搬家。</a:t>
            </a:r>
          </a:p>
          <a:p>
            <a:pPr marL="573088" indent="-573088" algn="l" defTabSz="1184275">
              <a:lnSpc>
                <a:spcPct val="130000"/>
              </a:lnSpc>
              <a:spcBef>
                <a:spcPct val="0"/>
              </a:spcBef>
            </a:pPr>
            <a:endParaRPr lang="zh-CN" altLang="en-US" sz="3600" b="1" smtClean="0">
              <a:latin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09600" y="533400"/>
            <a:ext cx="8305800" cy="5486400"/>
          </a:xfrm>
        </p:spPr>
        <p:txBody>
          <a:bodyPr/>
          <a:lstStyle/>
          <a:p>
            <a:pPr eaLnBrk="1" hangingPunct="1">
              <a:buFontTx/>
              <a:buNone/>
              <a:defRPr/>
            </a:pPr>
            <a:r>
              <a:rPr lang="en-US" altLang="zh-CN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3.be sure about  </a:t>
            </a:r>
            <a:r>
              <a:rPr lang="zh-CN" altLang="en-US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确信；</a:t>
            </a:r>
            <a:endParaRPr lang="en-US" altLang="zh-CN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Tx/>
              <a:buNone/>
              <a:defRPr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be sure about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sth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/doing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sth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eaLnBrk="1" hangingPunct="1">
              <a:buFontTx/>
              <a:buNone/>
              <a:defRPr/>
            </a:pPr>
            <a:r>
              <a:rPr lang="zh-CN" altLang="en-US" b="1" dirty="0" smtClean="0">
                <a:latin typeface="Times New Roman" pitchFamily="18" charset="0"/>
                <a:cs typeface="Times New Roman" pitchFamily="18" charset="0"/>
              </a:rPr>
              <a:t>确定某事或者确定干某事</a:t>
            </a:r>
            <a:endParaRPr lang="en-US" altLang="zh-CN" b="1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Tx/>
              <a:buNone/>
              <a:defRPr/>
            </a:pPr>
            <a:r>
              <a:rPr lang="zh-CN" altLang="en-US" b="1" dirty="0" smtClean="0">
                <a:latin typeface="Times New Roman" pitchFamily="18" charset="0"/>
                <a:cs typeface="Times New Roman" pitchFamily="18" charset="0"/>
              </a:rPr>
              <a:t>如：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You can be sure about their interest in it. </a:t>
            </a:r>
          </a:p>
          <a:p>
            <a:pPr eaLnBrk="1" hangingPunct="1">
              <a:buFontTx/>
              <a:buNone/>
              <a:defRPr/>
            </a:pPr>
            <a:r>
              <a:rPr lang="zh-CN" altLang="en-US" b="1" dirty="0" smtClean="0">
                <a:latin typeface="Times New Roman" pitchFamily="18" charset="0"/>
                <a:cs typeface="Times New Roman" pitchFamily="18" charset="0"/>
              </a:rPr>
              <a:t>你可以肯定他们对这个很感兴趣。</a:t>
            </a:r>
            <a:endParaRPr lang="en-US" altLang="zh-CN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Tx/>
              <a:buNone/>
              <a:defRPr/>
            </a:pPr>
            <a:r>
              <a:rPr lang="en-US" altLang="zh-CN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4.make sure  </a:t>
            </a:r>
            <a:r>
              <a:rPr lang="zh-CN" altLang="en-US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确保；查明</a:t>
            </a:r>
            <a:endParaRPr lang="en-US" altLang="zh-CN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Tx/>
              <a:buNone/>
              <a:defRPr/>
            </a:pPr>
            <a:r>
              <a:rPr lang="zh-CN" altLang="en-US" b="1" dirty="0" smtClean="0">
                <a:latin typeface="Times New Roman" pitchFamily="18" charset="0"/>
                <a:cs typeface="Times New Roman" pitchFamily="18" charset="0"/>
              </a:rPr>
              <a:t>如：</a:t>
            </a:r>
            <a:r>
              <a:rPr lang="en-US" altLang="zh-CN" b="1" dirty="0" smtClean="0">
                <a:latin typeface="Times New Roman" pitchFamily="18" charset="0"/>
                <a:cs typeface="Times New Roman" pitchFamily="18" charset="0"/>
              </a:rPr>
              <a:t> I make sure he will come here.</a:t>
            </a:r>
          </a:p>
          <a:p>
            <a:pPr eaLnBrk="1" hangingPunct="1">
              <a:buFontTx/>
              <a:buNone/>
              <a:defRPr/>
            </a:pPr>
            <a:r>
              <a:rPr lang="en-US" altLang="zh-CN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5. try one’s best </a:t>
            </a:r>
            <a:r>
              <a:rPr lang="zh-CN" altLang="en-US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尽最大努力</a:t>
            </a:r>
            <a:endParaRPr lang="en-US" altLang="zh-CN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latinLnBrk="1">
              <a:buFontTx/>
              <a:buNone/>
              <a:defRPr/>
            </a:pPr>
            <a:r>
              <a:rPr lang="zh-CN" alt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尽力干某事用：</a:t>
            </a:r>
            <a:r>
              <a:rPr lang="en-US" b="1" dirty="0" smtClean="0"/>
              <a:t>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try one's best to do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sth</a:t>
            </a:r>
            <a:endParaRPr lang="en-US" b="1" dirty="0" smtClean="0">
              <a:latin typeface="Times New Roman" pitchFamily="18" charset="0"/>
              <a:cs typeface="Times New Roman" pitchFamily="18" charset="0"/>
            </a:endParaRPr>
          </a:p>
          <a:p>
            <a:pPr latinLnBrk="1">
              <a:buFontTx/>
              <a:buNone/>
              <a:defRPr/>
            </a:pPr>
            <a:r>
              <a:rPr lang="zh-CN" altLang="en-US" b="1" dirty="0" smtClean="0">
                <a:latin typeface="Times New Roman" pitchFamily="18" charset="0"/>
                <a:cs typeface="Times New Roman" pitchFamily="18" charset="0"/>
              </a:rPr>
              <a:t>如：</a:t>
            </a:r>
            <a:r>
              <a:rPr lang="en-US" altLang="zh-CN" b="1" dirty="0" smtClean="0">
                <a:latin typeface="Times New Roman" pitchFamily="18" charset="0"/>
                <a:cs typeface="Times New Roman" pitchFamily="18" charset="0"/>
              </a:rPr>
              <a:t> I'll try my best to pass the exam.</a:t>
            </a:r>
          </a:p>
          <a:p>
            <a:pPr eaLnBrk="1" hangingPunct="1">
              <a:buFontTx/>
              <a:buNone/>
              <a:defRPr/>
            </a:pPr>
            <a:endParaRPr lang="en-US" altLang="zh-CN" b="1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Tx/>
              <a:buNone/>
              <a:defRPr/>
            </a:pPr>
            <a:endParaRPr lang="zh-CN" altLang="en-US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1905000"/>
            <a:ext cx="8458200" cy="4525963"/>
          </a:xfrm>
        </p:spPr>
        <p:txBody>
          <a:bodyPr/>
          <a:lstStyle/>
          <a:p>
            <a:pPr>
              <a:buFontTx/>
              <a:buNone/>
            </a:pPr>
            <a:r>
              <a:rPr lang="en-US" altLang="zh-CN" b="1" smtClean="0"/>
              <a:t>Sentences  pattern:</a:t>
            </a:r>
          </a:p>
          <a:p>
            <a:pPr>
              <a:buFontTx/>
              <a:buNone/>
            </a:pPr>
            <a:r>
              <a:rPr lang="en-US" altLang="zh-CN" b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--What are you going to be when you grow up?</a:t>
            </a:r>
          </a:p>
          <a:p>
            <a:pPr>
              <a:buFontTx/>
              <a:buNone/>
            </a:pPr>
            <a:r>
              <a:rPr lang="en-US" altLang="zh-CN" b="1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--I am going to be a/an</a:t>
            </a:r>
            <a:r>
              <a:rPr lang="en-US" altLang="zh-CN" b="1" smtClean="0">
                <a:solidFill>
                  <a:srgbClr val="0033CC"/>
                </a:solidFill>
              </a:rPr>
              <a:t>…</a:t>
            </a:r>
          </a:p>
          <a:p>
            <a:pPr>
              <a:buFontTx/>
              <a:buNone/>
            </a:pPr>
            <a:r>
              <a:rPr lang="en-US" altLang="zh-CN" b="1" smtClean="0">
                <a:solidFill>
                  <a:srgbClr val="0033CC"/>
                </a:solidFill>
              </a:rPr>
              <a:t>  </a:t>
            </a:r>
            <a:r>
              <a:rPr lang="en-US" altLang="zh-CN" b="1" smtClean="0">
                <a:solidFill>
                  <a:srgbClr val="FF0000"/>
                </a:solidFill>
              </a:rPr>
              <a:t>-- </a:t>
            </a:r>
            <a:r>
              <a:rPr lang="en-US" altLang="zh-CN" b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H</a:t>
            </a:r>
            <a:r>
              <a:rPr lang="en-US" altLang="zh-CN" b="1" smtClean="0">
                <a:solidFill>
                  <a:srgbClr val="E71D1D"/>
                </a:solidFill>
                <a:latin typeface="Times New Roman" pitchFamily="18" charset="0"/>
                <a:cs typeface="Times New Roman" pitchFamily="18" charset="0"/>
              </a:rPr>
              <a:t>ow are you going to do that ?</a:t>
            </a:r>
          </a:p>
          <a:p>
            <a:pPr>
              <a:buFontTx/>
              <a:buNone/>
            </a:pPr>
            <a:r>
              <a:rPr lang="en-US" altLang="zh-CN" b="1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   -- I am going to …</a:t>
            </a:r>
          </a:p>
          <a:p>
            <a:pPr>
              <a:buFontTx/>
              <a:buNone/>
            </a:pPr>
            <a:r>
              <a:rPr lang="en-US" altLang="zh-CN" b="1" smtClean="0">
                <a:solidFill>
                  <a:srgbClr val="0033CC"/>
                </a:solidFill>
              </a:rPr>
              <a:t>be going to +v</a:t>
            </a:r>
            <a:r>
              <a:rPr lang="zh-CN" altLang="en-US" sz="2400" b="1" smtClean="0">
                <a:solidFill>
                  <a:srgbClr val="0033CC"/>
                </a:solidFill>
              </a:rPr>
              <a:t>原形表示“打算做某事”</a:t>
            </a:r>
          </a:p>
          <a:p>
            <a:endParaRPr lang="zh-CN" altLang="en-US" b="1" smtClean="0">
              <a:solidFill>
                <a:srgbClr val="0033CC"/>
              </a:solidFill>
            </a:endParaRPr>
          </a:p>
          <a:p>
            <a:pPr>
              <a:buFontTx/>
              <a:buNone/>
            </a:pPr>
            <a:endParaRPr lang="zh-CN" altLang="en-US" b="1" smtClean="0">
              <a:solidFill>
                <a:srgbClr val="0033CC"/>
              </a:solidFill>
            </a:endParaRPr>
          </a:p>
          <a:p>
            <a:pPr>
              <a:buFontTx/>
              <a:buNone/>
            </a:pPr>
            <a:endParaRPr lang="en-US" altLang="zh-CN" b="1" smtClean="0">
              <a:solidFill>
                <a:srgbClr val="0033CC"/>
              </a:solidFill>
            </a:endParaRPr>
          </a:p>
        </p:txBody>
      </p:sp>
      <p:cxnSp>
        <p:nvCxnSpPr>
          <p:cNvPr id="5" name="直接连接符 4"/>
          <p:cNvCxnSpPr/>
          <p:nvPr/>
        </p:nvCxnSpPr>
        <p:spPr>
          <a:xfrm>
            <a:off x="5943600" y="1447800"/>
            <a:ext cx="914400" cy="9144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868" name="TextBox 5"/>
          <p:cNvSpPr txBox="1">
            <a:spLocks noChangeArrowheads="1"/>
          </p:cNvSpPr>
          <p:nvPr/>
        </p:nvSpPr>
        <p:spPr bwMode="auto">
          <a:xfrm>
            <a:off x="2895600" y="685800"/>
            <a:ext cx="3810000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5400">
                <a:solidFill>
                  <a:srgbClr val="FF0000"/>
                </a:solidFill>
              </a:rPr>
              <a:t>summary</a:t>
            </a:r>
            <a:endParaRPr lang="zh-CN" altLang="en-US" sz="540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ChangeArrowheads="1"/>
          </p:cNvSpPr>
          <p:nvPr/>
        </p:nvSpPr>
        <p:spPr bwMode="auto">
          <a:xfrm>
            <a:off x="349250" y="639763"/>
            <a:ext cx="8280400" cy="5132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7" rIns="91435" bIns="45717" anchor="ctr">
            <a:spAutoFit/>
          </a:bodyPr>
          <a:lstStyle/>
          <a:p>
            <a:pPr marL="723900" indent="-723900" defTabSz="912813">
              <a:lnSpc>
                <a:spcPct val="130000"/>
              </a:lnSpc>
            </a:pPr>
            <a:r>
              <a:rPr lang="en-US" altLang="zh-CN" sz="3600" b="1">
                <a:solidFill>
                  <a:srgbClr val="0000CC"/>
                </a:solidFill>
                <a:latin typeface="Times New Roman" pitchFamily="18" charset="0"/>
                <a:ea typeface="黑体" pitchFamily="2" charset="-122"/>
              </a:rPr>
              <a:t>I </a:t>
            </a:r>
            <a:r>
              <a:rPr lang="zh-CN" altLang="en-US" sz="3600" b="1">
                <a:solidFill>
                  <a:srgbClr val="0000CC"/>
                </a:solidFill>
                <a:latin typeface="黑体" pitchFamily="2" charset="-122"/>
                <a:ea typeface="黑体" pitchFamily="2" charset="-122"/>
              </a:rPr>
              <a:t>请用适当的介词完成下列句子</a:t>
            </a:r>
          </a:p>
          <a:p>
            <a:pPr marL="723900" indent="-723900" defTabSz="912813">
              <a:lnSpc>
                <a:spcPct val="130000"/>
              </a:lnSpc>
            </a:pPr>
            <a:r>
              <a:rPr lang="zh-CN" altLang="en-US" sz="3600" b="1">
                <a:latin typeface="Times New Roman" pitchFamily="18" charset="0"/>
              </a:rPr>
              <a:t>  </a:t>
            </a:r>
            <a:r>
              <a:rPr lang="en-US" altLang="zh-CN" sz="3600" b="1">
                <a:latin typeface="Times New Roman" pitchFamily="18" charset="0"/>
              </a:rPr>
              <a:t>1. Mr. Green is going to buy a big house for his parents ____ his money.</a:t>
            </a:r>
          </a:p>
          <a:p>
            <a:pPr marL="723900" indent="-723900" defTabSz="912813">
              <a:lnSpc>
                <a:spcPct val="130000"/>
              </a:lnSpc>
            </a:pPr>
            <a:r>
              <a:rPr lang="en-US" altLang="zh-CN" sz="3600" b="1">
                <a:latin typeface="Times New Roman" pitchFamily="18" charset="0"/>
              </a:rPr>
              <a:t>  2. Ben and Alice put their books on the desks __ the same time.</a:t>
            </a:r>
          </a:p>
          <a:p>
            <a:pPr marL="723900" indent="-723900" defTabSz="912813">
              <a:lnSpc>
                <a:spcPct val="130000"/>
              </a:lnSpc>
            </a:pPr>
            <a:r>
              <a:rPr lang="en-US" altLang="zh-CN" sz="3600" b="1">
                <a:latin typeface="Times New Roman" pitchFamily="18" charset="0"/>
              </a:rPr>
              <a:t>  3. His Chinese teacher is going to send the articles __ newspapers. </a:t>
            </a:r>
          </a:p>
        </p:txBody>
      </p:sp>
      <p:sp>
        <p:nvSpPr>
          <p:cNvPr id="53251" name="Rectangle 3"/>
          <p:cNvSpPr>
            <a:spLocks noChangeArrowheads="1"/>
          </p:cNvSpPr>
          <p:nvPr/>
        </p:nvSpPr>
        <p:spPr bwMode="auto">
          <a:xfrm>
            <a:off x="3962400" y="2133600"/>
            <a:ext cx="1171575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5" tIns="45717" rIns="91435" bIns="45717" anchor="ctr">
            <a:spAutoFit/>
          </a:bodyPr>
          <a:lstStyle/>
          <a:p>
            <a:pPr defTabSz="912813"/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</a:rPr>
              <a:t>with </a:t>
            </a:r>
          </a:p>
        </p:txBody>
      </p:sp>
      <p:sp>
        <p:nvSpPr>
          <p:cNvPr id="53252" name="Rectangle 4"/>
          <p:cNvSpPr>
            <a:spLocks noChangeArrowheads="1"/>
          </p:cNvSpPr>
          <p:nvPr/>
        </p:nvSpPr>
        <p:spPr bwMode="auto">
          <a:xfrm>
            <a:off x="2286000" y="3581400"/>
            <a:ext cx="569913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5" tIns="45717" rIns="91435" bIns="45717" anchor="ctr">
            <a:spAutoFit/>
          </a:bodyPr>
          <a:lstStyle/>
          <a:p>
            <a:pPr defTabSz="912813"/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</a:rPr>
              <a:t>at</a:t>
            </a:r>
          </a:p>
        </p:txBody>
      </p:sp>
      <p:sp>
        <p:nvSpPr>
          <p:cNvPr id="53253" name="Rectangle 5"/>
          <p:cNvSpPr>
            <a:spLocks noChangeArrowheads="1"/>
          </p:cNvSpPr>
          <p:nvPr/>
        </p:nvSpPr>
        <p:spPr bwMode="auto">
          <a:xfrm>
            <a:off x="3352800" y="5029200"/>
            <a:ext cx="569913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5" tIns="45717" rIns="91435" bIns="45717">
            <a:spAutoFit/>
          </a:bodyPr>
          <a:lstStyle/>
          <a:p>
            <a:pPr defTabSz="912813"/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</a:rPr>
              <a:t>to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32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532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532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251" grpId="0"/>
      <p:bldP spid="53252" grpId="0"/>
      <p:bldP spid="53253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ext Box 5"/>
          <p:cNvSpPr txBox="1">
            <a:spLocks noChangeArrowheads="1"/>
          </p:cNvSpPr>
          <p:nvPr/>
        </p:nvSpPr>
        <p:spPr bwMode="auto">
          <a:xfrm>
            <a:off x="636588" y="1268413"/>
            <a:ext cx="7294562" cy="3870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118515" tIns="59258" rIns="118515" bIns="59258"/>
          <a:lstStyle>
            <a:lvl1pPr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40000"/>
              </a:spcBef>
            </a:pPr>
            <a:r>
              <a:rPr lang="en-US" altLang="zh-CN" sz="3600" b="1">
                <a:latin typeface="Times New Roman" pitchFamily="18" charset="0"/>
              </a:rPr>
              <a:t>4. Paris sounds ____ a city that </a:t>
            </a:r>
          </a:p>
          <a:p>
            <a:pPr eaLnBrk="1" hangingPunct="1">
              <a:spcBef>
                <a:spcPct val="40000"/>
              </a:spcBef>
            </a:pPr>
            <a:r>
              <a:rPr lang="en-US" altLang="zh-CN" sz="3600" b="1">
                <a:latin typeface="Times New Roman" pitchFamily="18" charset="0"/>
              </a:rPr>
              <a:t>    Cheng Han enjoys. </a:t>
            </a:r>
          </a:p>
          <a:p>
            <a:pPr eaLnBrk="1" hangingPunct="1">
              <a:spcBef>
                <a:spcPct val="40000"/>
              </a:spcBef>
            </a:pPr>
            <a:r>
              <a:rPr lang="en-US" altLang="zh-CN" sz="3600" b="1">
                <a:latin typeface="Times New Roman" pitchFamily="18" charset="0"/>
              </a:rPr>
              <a:t>5. Da Ming wants to be a reporter</a:t>
            </a:r>
          </a:p>
          <a:p>
            <a:pPr eaLnBrk="1" hangingPunct="1">
              <a:spcBef>
                <a:spcPct val="40000"/>
              </a:spcBef>
            </a:pPr>
            <a:r>
              <a:rPr lang="en-US" altLang="zh-CN" sz="3600" b="1">
                <a:latin typeface="Times New Roman" pitchFamily="18" charset="0"/>
              </a:rPr>
              <a:t>    ___ a sports magazine.</a:t>
            </a:r>
            <a:r>
              <a:rPr lang="en-US" altLang="zh-CN" b="1"/>
              <a:t>  </a:t>
            </a:r>
          </a:p>
          <a:p>
            <a:pPr eaLnBrk="1" hangingPunct="1">
              <a:spcBef>
                <a:spcPct val="40000"/>
              </a:spcBef>
            </a:pPr>
            <a:endParaRPr lang="en-US" altLang="zh-CN"/>
          </a:p>
        </p:txBody>
      </p:sp>
      <p:sp>
        <p:nvSpPr>
          <p:cNvPr id="54275" name="Rectangle 3"/>
          <p:cNvSpPr>
            <a:spLocks noChangeArrowheads="1"/>
          </p:cNvSpPr>
          <p:nvPr/>
        </p:nvSpPr>
        <p:spPr bwMode="auto">
          <a:xfrm>
            <a:off x="3995738" y="1268413"/>
            <a:ext cx="90170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5" tIns="45717" rIns="91435" bIns="45717">
            <a:spAutoFit/>
          </a:bodyPr>
          <a:lstStyle/>
          <a:p>
            <a:pPr defTabSz="912813"/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</a:rPr>
              <a:t>like</a:t>
            </a:r>
          </a:p>
        </p:txBody>
      </p:sp>
      <p:sp>
        <p:nvSpPr>
          <p:cNvPr id="54276" name="Rectangle 4"/>
          <p:cNvSpPr>
            <a:spLocks noChangeArrowheads="1"/>
          </p:cNvSpPr>
          <p:nvPr/>
        </p:nvSpPr>
        <p:spPr bwMode="auto">
          <a:xfrm>
            <a:off x="1212850" y="3517900"/>
            <a:ext cx="99695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5" tIns="45717" rIns="91435" bIns="45717">
            <a:spAutoFit/>
          </a:bodyPr>
          <a:lstStyle/>
          <a:p>
            <a:pPr algn="ctr" defTabSz="912813"/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</a:rPr>
              <a:t>for 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42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542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275" grpId="0"/>
      <p:bldP spid="5427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7828" name="Picture 4" descr="201769-12062z920469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381000"/>
            <a:ext cx="6819900" cy="45481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7829" name="Text Box 5"/>
          <p:cNvSpPr txBox="1">
            <a:spLocks noChangeArrowheads="1"/>
          </p:cNvSpPr>
          <p:nvPr/>
        </p:nvSpPr>
        <p:spPr bwMode="auto">
          <a:xfrm>
            <a:off x="762000" y="5562600"/>
            <a:ext cx="5562600" cy="1616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4000"/>
              <a:t>Scientist    </a:t>
            </a:r>
            <a:r>
              <a:rPr lang="zh-CN" altLang="en-US" sz="4000"/>
              <a:t>科学家</a:t>
            </a:r>
            <a:r>
              <a:rPr lang="zh-CN" altLang="en-US" b="1">
                <a:solidFill>
                  <a:schemeClr val="bg1"/>
                </a:solidFill>
              </a:rPr>
              <a:t>组卷网</a:t>
            </a:r>
            <a:endParaRPr lang="en-US" altLang="zh-CN" b="1">
              <a:solidFill>
                <a:schemeClr val="bg1"/>
              </a:solidFill>
            </a:endParaRPr>
          </a:p>
          <a:p>
            <a:pPr>
              <a:spcBef>
                <a:spcPct val="50000"/>
              </a:spcBef>
            </a:pPr>
            <a:endParaRPr lang="zh-CN" altLang="en-US" sz="40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78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78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ChangeArrowheads="1"/>
          </p:cNvSpPr>
          <p:nvPr/>
        </p:nvSpPr>
        <p:spPr bwMode="auto">
          <a:xfrm>
            <a:off x="349250" y="1047750"/>
            <a:ext cx="8350250" cy="474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7" rIns="91435" bIns="45717" anchor="ctr">
            <a:spAutoFit/>
          </a:bodyPr>
          <a:lstStyle/>
          <a:p>
            <a:pPr marL="723900" indent="-723900" defTabSz="912813">
              <a:lnSpc>
                <a:spcPct val="120000"/>
              </a:lnSpc>
            </a:pPr>
            <a:r>
              <a:rPr lang="en-US" altLang="zh-CN" sz="3600" b="1">
                <a:solidFill>
                  <a:srgbClr val="0000CC"/>
                </a:solidFill>
                <a:latin typeface="Times New Roman" pitchFamily="18" charset="0"/>
                <a:ea typeface="黑体" pitchFamily="2" charset="-122"/>
              </a:rPr>
              <a:t>II </a:t>
            </a:r>
            <a:r>
              <a:rPr lang="zh-CN" altLang="en-US" sz="3600" b="1">
                <a:solidFill>
                  <a:srgbClr val="0000CC"/>
                </a:solidFill>
                <a:latin typeface="黑体" pitchFamily="2" charset="-122"/>
                <a:ea typeface="黑体" pitchFamily="2" charset="-122"/>
              </a:rPr>
              <a:t>根据提示完成下列句子</a:t>
            </a:r>
          </a:p>
          <a:p>
            <a:pPr marL="723900" indent="-723900" defTabSz="912813">
              <a:lnSpc>
                <a:spcPct val="120000"/>
              </a:lnSpc>
            </a:pPr>
            <a:r>
              <a:rPr lang="zh-CN" altLang="en-US" sz="3600" b="1">
                <a:latin typeface="Times New Roman" pitchFamily="18" charset="0"/>
              </a:rPr>
              <a:t>  </a:t>
            </a:r>
            <a:r>
              <a:rPr lang="en-US" altLang="zh-CN" sz="3600" b="1">
                <a:latin typeface="Times New Roman" pitchFamily="18" charset="0"/>
              </a:rPr>
              <a:t>1. My brother is going to be a p___ (a person who controls a plane) when he grows up.</a:t>
            </a:r>
          </a:p>
          <a:p>
            <a:pPr marL="723900" indent="-723900" defTabSz="912813">
              <a:lnSpc>
                <a:spcPct val="120000"/>
              </a:lnSpc>
            </a:pPr>
            <a:r>
              <a:rPr lang="en-US" altLang="zh-CN" sz="3600" b="1">
                <a:latin typeface="Times New Roman" pitchFamily="18" charset="0"/>
              </a:rPr>
              <a:t>  2. Bill’s father is an e_______ (a person who is trained to plan the making of machines, roads, etc).</a:t>
            </a:r>
          </a:p>
        </p:txBody>
      </p:sp>
      <p:sp>
        <p:nvSpPr>
          <p:cNvPr id="61443" name="Rectangle 3"/>
          <p:cNvSpPr>
            <a:spLocks noChangeArrowheads="1"/>
          </p:cNvSpPr>
          <p:nvPr/>
        </p:nvSpPr>
        <p:spPr bwMode="auto">
          <a:xfrm>
            <a:off x="6780213" y="1809750"/>
            <a:ext cx="1057275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5" tIns="45717" rIns="91435" bIns="45717" anchor="ctr">
            <a:spAutoFit/>
          </a:bodyPr>
          <a:lstStyle/>
          <a:p>
            <a:pPr defTabSz="912813"/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</a:rPr>
              <a:t> ilot </a:t>
            </a:r>
          </a:p>
        </p:txBody>
      </p:sp>
      <p:sp>
        <p:nvSpPr>
          <p:cNvPr id="61444" name="Rectangle 4"/>
          <p:cNvSpPr>
            <a:spLocks noChangeArrowheads="1"/>
          </p:cNvSpPr>
          <p:nvPr/>
        </p:nvSpPr>
        <p:spPr bwMode="auto">
          <a:xfrm>
            <a:off x="4573588" y="3698875"/>
            <a:ext cx="2125662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5" tIns="45717" rIns="91435" bIns="45717" anchor="ctr">
            <a:spAutoFit/>
          </a:bodyPr>
          <a:lstStyle/>
          <a:p>
            <a:pPr defTabSz="912813"/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</a:rPr>
              <a:t>   ngineer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614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614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43" grpId="0"/>
      <p:bldP spid="61444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ChangeArrowheads="1"/>
          </p:cNvSpPr>
          <p:nvPr/>
        </p:nvSpPr>
        <p:spPr bwMode="auto">
          <a:xfrm>
            <a:off x="431800" y="839788"/>
            <a:ext cx="8459788" cy="541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7" rIns="91435" bIns="45717" anchor="ctr">
            <a:spAutoFit/>
          </a:bodyPr>
          <a:lstStyle/>
          <a:p>
            <a:pPr marL="723900" indent="-723900" defTabSz="912813">
              <a:lnSpc>
                <a:spcPct val="120000"/>
              </a:lnSpc>
            </a:pPr>
            <a:r>
              <a:rPr lang="en-US" altLang="zh-CN" sz="3600" b="1">
                <a:latin typeface="Times New Roman" pitchFamily="18" charset="0"/>
              </a:rPr>
              <a:t>3. Cheng Han is going to m____ (to change the place where you live, work, etc) to New York. </a:t>
            </a:r>
          </a:p>
          <a:p>
            <a:pPr marL="723900" indent="-723900" defTabSz="912813">
              <a:lnSpc>
                <a:spcPct val="120000"/>
              </a:lnSpc>
            </a:pPr>
            <a:r>
              <a:rPr lang="en-US" altLang="zh-CN" sz="3600" b="1">
                <a:latin typeface="Times New Roman" pitchFamily="18" charset="0"/>
              </a:rPr>
              <a:t>4.  She exercises every day to keep f___ (healthy and strong). </a:t>
            </a:r>
          </a:p>
          <a:p>
            <a:pPr marL="723900" indent="-723900" defTabSz="912813">
              <a:lnSpc>
                <a:spcPct val="120000"/>
              </a:lnSpc>
            </a:pPr>
            <a:r>
              <a:rPr lang="en-US" altLang="zh-CN" sz="3600" b="1">
                <a:latin typeface="Times New Roman" pitchFamily="18" charset="0"/>
              </a:rPr>
              <a:t>5.  Yao Ming is a p_________ (doing something as a paid job) basketball player.</a:t>
            </a:r>
          </a:p>
        </p:txBody>
      </p:sp>
      <p:sp>
        <p:nvSpPr>
          <p:cNvPr id="62467" name="Rectangle 3"/>
          <p:cNvSpPr>
            <a:spLocks noChangeArrowheads="1"/>
          </p:cNvSpPr>
          <p:nvPr/>
        </p:nvSpPr>
        <p:spPr bwMode="auto">
          <a:xfrm>
            <a:off x="5532438" y="909638"/>
            <a:ext cx="1312862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5" tIns="45717" rIns="91435" bIns="45717" anchor="ctr">
            <a:spAutoFit/>
          </a:bodyPr>
          <a:lstStyle/>
          <a:p>
            <a:pPr defTabSz="912813"/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</a:rPr>
              <a:t>   ove </a:t>
            </a:r>
          </a:p>
        </p:txBody>
      </p:sp>
      <p:sp>
        <p:nvSpPr>
          <p:cNvPr id="62468" name="Rectangle 4"/>
          <p:cNvSpPr>
            <a:spLocks noChangeArrowheads="1"/>
          </p:cNvSpPr>
          <p:nvPr/>
        </p:nvSpPr>
        <p:spPr bwMode="auto">
          <a:xfrm>
            <a:off x="7451725" y="2798763"/>
            <a:ext cx="81280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5" tIns="45717" rIns="91435" bIns="45717" anchor="ctr">
            <a:spAutoFit/>
          </a:bodyPr>
          <a:lstStyle/>
          <a:p>
            <a:pPr defTabSz="912813"/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</a:rPr>
              <a:t>  it </a:t>
            </a:r>
          </a:p>
        </p:txBody>
      </p:sp>
      <p:sp>
        <p:nvSpPr>
          <p:cNvPr id="62469" name="Rectangle 5"/>
          <p:cNvSpPr>
            <a:spLocks noChangeArrowheads="1"/>
          </p:cNvSpPr>
          <p:nvPr/>
        </p:nvSpPr>
        <p:spPr bwMode="auto">
          <a:xfrm>
            <a:off x="3900488" y="4149725"/>
            <a:ext cx="2767012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5" tIns="45717" rIns="91435" bIns="45717" anchor="ctr">
            <a:spAutoFit/>
          </a:bodyPr>
          <a:lstStyle/>
          <a:p>
            <a:pPr defTabSz="912813"/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</a:rPr>
              <a:t>   rofessional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624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624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624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467" grpId="0"/>
      <p:bldP spid="62468" grpId="0"/>
      <p:bldP spid="62469" grpId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 Box 4"/>
          <p:cNvSpPr txBox="1">
            <a:spLocks noChangeArrowheads="1"/>
          </p:cNvSpPr>
          <p:nvPr/>
        </p:nvSpPr>
        <p:spPr bwMode="auto">
          <a:xfrm>
            <a:off x="152400" y="685800"/>
            <a:ext cx="9144000" cy="3638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80000"/>
              </a:lnSpc>
              <a:spcBef>
                <a:spcPct val="50000"/>
              </a:spcBef>
              <a:defRPr/>
            </a:pPr>
            <a:r>
              <a:rPr lang="en-US" altLang="zh-CN" sz="3600" b="1" dirty="0">
                <a:solidFill>
                  <a:srgbClr val="0000CC"/>
                </a:solidFill>
                <a:latin typeface="+mj-lt"/>
                <a:ea typeface="黑体" pitchFamily="2" charset="-122"/>
              </a:rPr>
              <a:t>Ⅲ Match these questions and answers:</a:t>
            </a:r>
          </a:p>
          <a:p>
            <a:pPr>
              <a:lnSpc>
                <a:spcPct val="70000"/>
              </a:lnSpc>
              <a:spcBef>
                <a:spcPct val="50000"/>
              </a:spcBef>
              <a:defRPr/>
            </a:pPr>
            <a:r>
              <a:rPr lang="en-US" altLang="zh-CN" sz="2800" dirty="0">
                <a:latin typeface="Arial" pitchFamily="34" charset="0"/>
              </a:rPr>
              <a:t>1. What are you going to be when you grow up?</a:t>
            </a:r>
          </a:p>
          <a:p>
            <a:pPr>
              <a:lnSpc>
                <a:spcPct val="70000"/>
              </a:lnSpc>
              <a:spcBef>
                <a:spcPct val="50000"/>
              </a:spcBef>
              <a:defRPr/>
            </a:pPr>
            <a:r>
              <a:rPr lang="en-US" altLang="zh-CN" sz="2800" dirty="0">
                <a:latin typeface="Arial" pitchFamily="34" charset="0"/>
              </a:rPr>
              <a:t>2. Are you going to sing country music?</a:t>
            </a:r>
          </a:p>
          <a:p>
            <a:pPr>
              <a:lnSpc>
                <a:spcPct val="70000"/>
              </a:lnSpc>
              <a:spcBef>
                <a:spcPct val="50000"/>
              </a:spcBef>
              <a:defRPr/>
            </a:pPr>
            <a:r>
              <a:rPr lang="en-US" altLang="zh-CN" sz="2800" dirty="0">
                <a:latin typeface="Arial" pitchFamily="34" charset="0"/>
              </a:rPr>
              <a:t>3. How are you going to become a singer?</a:t>
            </a:r>
          </a:p>
          <a:p>
            <a:pPr>
              <a:lnSpc>
                <a:spcPct val="70000"/>
              </a:lnSpc>
              <a:spcBef>
                <a:spcPct val="50000"/>
              </a:spcBef>
              <a:defRPr/>
            </a:pPr>
            <a:r>
              <a:rPr lang="en-US" altLang="zh-CN" sz="2800" dirty="0">
                <a:latin typeface="Arial" pitchFamily="34" charset="0"/>
              </a:rPr>
              <a:t>4. When are you going to start?</a:t>
            </a:r>
          </a:p>
          <a:p>
            <a:pPr>
              <a:lnSpc>
                <a:spcPct val="70000"/>
              </a:lnSpc>
              <a:spcBef>
                <a:spcPct val="50000"/>
              </a:spcBef>
              <a:defRPr/>
            </a:pPr>
            <a:r>
              <a:rPr lang="en-US" altLang="zh-CN" sz="2800" dirty="0">
                <a:latin typeface="Arial" pitchFamily="34" charset="0"/>
              </a:rPr>
              <a:t>5. Where are you going to take singing lessons?</a:t>
            </a:r>
          </a:p>
          <a:p>
            <a:pPr>
              <a:lnSpc>
                <a:spcPct val="70000"/>
              </a:lnSpc>
              <a:spcBef>
                <a:spcPct val="50000"/>
              </a:spcBef>
              <a:defRPr/>
            </a:pPr>
            <a:r>
              <a:rPr lang="en-US" altLang="zh-CN" sz="2800" dirty="0">
                <a:solidFill>
                  <a:srgbClr val="FF3300"/>
                </a:solidFill>
                <a:latin typeface="Arial" pitchFamily="34" charset="0"/>
              </a:rPr>
              <a:t> </a:t>
            </a:r>
            <a:endParaRPr lang="en-US" altLang="zh-CN" sz="2800" dirty="0">
              <a:latin typeface="Arial" pitchFamily="34" charset="0"/>
            </a:endParaRPr>
          </a:p>
        </p:txBody>
      </p:sp>
      <p:sp>
        <p:nvSpPr>
          <p:cNvPr id="22533" name="Text Box 5"/>
          <p:cNvSpPr txBox="1">
            <a:spLocks noChangeArrowheads="1"/>
          </p:cNvSpPr>
          <p:nvPr/>
        </p:nvSpPr>
        <p:spPr bwMode="auto">
          <a:xfrm>
            <a:off x="8001000" y="1068388"/>
            <a:ext cx="396875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200">
                <a:solidFill>
                  <a:srgbClr val="FF3300"/>
                </a:solidFill>
              </a:rPr>
              <a:t>c</a:t>
            </a:r>
          </a:p>
        </p:txBody>
      </p:sp>
      <p:sp>
        <p:nvSpPr>
          <p:cNvPr id="22534" name="Text Box 6"/>
          <p:cNvSpPr txBox="1">
            <a:spLocks noChangeArrowheads="1"/>
          </p:cNvSpPr>
          <p:nvPr/>
        </p:nvSpPr>
        <p:spPr bwMode="auto">
          <a:xfrm>
            <a:off x="6477000" y="1644650"/>
            <a:ext cx="649288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200">
                <a:solidFill>
                  <a:srgbClr val="FF3300"/>
                </a:solidFill>
              </a:rPr>
              <a:t>e</a:t>
            </a:r>
          </a:p>
        </p:txBody>
      </p:sp>
      <p:sp>
        <p:nvSpPr>
          <p:cNvPr id="22535" name="Text Box 7"/>
          <p:cNvSpPr txBox="1">
            <a:spLocks noChangeArrowheads="1"/>
          </p:cNvSpPr>
          <p:nvPr/>
        </p:nvSpPr>
        <p:spPr bwMode="auto">
          <a:xfrm>
            <a:off x="5257800" y="2697163"/>
            <a:ext cx="649288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200">
                <a:solidFill>
                  <a:srgbClr val="FF3300"/>
                </a:solidFill>
              </a:rPr>
              <a:t>b</a:t>
            </a:r>
          </a:p>
        </p:txBody>
      </p:sp>
      <p:sp>
        <p:nvSpPr>
          <p:cNvPr id="22536" name="Text Box 8"/>
          <p:cNvSpPr txBox="1">
            <a:spLocks noChangeArrowheads="1"/>
          </p:cNvSpPr>
          <p:nvPr/>
        </p:nvSpPr>
        <p:spPr bwMode="auto">
          <a:xfrm>
            <a:off x="6934200" y="2163763"/>
            <a:ext cx="649288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200">
                <a:solidFill>
                  <a:srgbClr val="FF3300"/>
                </a:solidFill>
              </a:rPr>
              <a:t>a</a:t>
            </a:r>
          </a:p>
        </p:txBody>
      </p:sp>
      <p:sp>
        <p:nvSpPr>
          <p:cNvPr id="22537" name="Text Box 9"/>
          <p:cNvSpPr txBox="1">
            <a:spLocks noChangeArrowheads="1"/>
          </p:cNvSpPr>
          <p:nvPr/>
        </p:nvSpPr>
        <p:spPr bwMode="auto">
          <a:xfrm>
            <a:off x="7848600" y="3200400"/>
            <a:ext cx="398463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200">
                <a:solidFill>
                  <a:srgbClr val="FF3300"/>
                </a:solidFill>
              </a:rPr>
              <a:t>d</a:t>
            </a:r>
          </a:p>
        </p:txBody>
      </p:sp>
      <p:sp>
        <p:nvSpPr>
          <p:cNvPr id="41992" name="TextBox 7"/>
          <p:cNvSpPr txBox="1">
            <a:spLocks noChangeArrowheads="1"/>
          </p:cNvSpPr>
          <p:nvPr/>
        </p:nvSpPr>
        <p:spPr bwMode="auto">
          <a:xfrm>
            <a:off x="1981200" y="4038600"/>
            <a:ext cx="5943600" cy="320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70000"/>
              </a:lnSpc>
              <a:spcBef>
                <a:spcPct val="50000"/>
              </a:spcBef>
            </a:pPr>
            <a:r>
              <a:rPr lang="en-US" altLang="zh-CN" sz="2800" b="1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a. I’m going to take singing lessons.</a:t>
            </a:r>
          </a:p>
          <a:p>
            <a:pPr eaLnBrk="1" hangingPunct="1">
              <a:lnSpc>
                <a:spcPct val="70000"/>
              </a:lnSpc>
              <a:spcBef>
                <a:spcPct val="50000"/>
              </a:spcBef>
            </a:pPr>
            <a:r>
              <a:rPr lang="en-US" altLang="zh-CN" sz="2800" b="1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b. I’m going to start next month.</a:t>
            </a:r>
          </a:p>
          <a:p>
            <a:pPr eaLnBrk="1" hangingPunct="1">
              <a:lnSpc>
                <a:spcPct val="70000"/>
              </a:lnSpc>
              <a:spcBef>
                <a:spcPct val="50000"/>
              </a:spcBef>
            </a:pPr>
            <a:r>
              <a:rPr lang="en-US" altLang="zh-CN" sz="2800" b="1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c. I’m going to be a singer.</a:t>
            </a:r>
          </a:p>
          <a:p>
            <a:pPr eaLnBrk="1" hangingPunct="1">
              <a:lnSpc>
                <a:spcPct val="70000"/>
              </a:lnSpc>
              <a:spcBef>
                <a:spcPct val="50000"/>
              </a:spcBef>
            </a:pPr>
            <a:r>
              <a:rPr lang="en-US" altLang="zh-CN" sz="2800" b="1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d. In New York City.</a:t>
            </a:r>
          </a:p>
          <a:p>
            <a:pPr eaLnBrk="1" hangingPunct="1">
              <a:lnSpc>
                <a:spcPct val="70000"/>
              </a:lnSpc>
              <a:spcBef>
                <a:spcPct val="50000"/>
              </a:spcBef>
            </a:pPr>
            <a:r>
              <a:rPr lang="en-US" altLang="zh-CN" sz="2800" b="1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e. No, I’m not.</a:t>
            </a:r>
          </a:p>
          <a:p>
            <a:pPr eaLnBrk="1" hangingPunct="1">
              <a:spcBef>
                <a:spcPct val="50000"/>
              </a:spcBef>
            </a:pPr>
            <a:endParaRPr lang="en-US" altLang="zh-CN" sz="2000">
              <a:solidFill>
                <a:srgbClr val="FF3300"/>
              </a:solidFill>
            </a:endParaRPr>
          </a:p>
          <a:p>
            <a:pPr eaLnBrk="1" hangingPunct="1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25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25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25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225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225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3" grpId="0"/>
      <p:bldP spid="22534" grpId="0"/>
      <p:bldP spid="22535" grpId="0"/>
      <p:bldP spid="22536" grpId="0"/>
      <p:bldP spid="22537" grpId="0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0" name="Picture 2" descr="844e11f5d10ce0f67709d7cc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79913" y="458788"/>
            <a:ext cx="2563812" cy="3389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2707" name="Text Box 3"/>
          <p:cNvSpPr txBox="1">
            <a:spLocks noChangeArrowheads="1"/>
          </p:cNvSpPr>
          <p:nvPr/>
        </p:nvSpPr>
        <p:spPr bwMode="auto">
          <a:xfrm>
            <a:off x="731838" y="3968750"/>
            <a:ext cx="7848600" cy="214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5" tIns="45717" rIns="91435" bIns="45717"/>
          <a:lstStyle>
            <a:lvl1pPr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3600" b="1">
                <a:latin typeface="Times New Roman" pitchFamily="18" charset="0"/>
              </a:rPr>
              <a:t>I’m </a:t>
            </a:r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</a:rPr>
              <a:t>a usual boy</a:t>
            </a:r>
            <a:r>
              <a:rPr lang="en-US" altLang="zh-CN" sz="3600" b="1">
                <a:latin typeface="Times New Roman" pitchFamily="18" charset="0"/>
              </a:rPr>
              <a:t>. But I have a dream.</a:t>
            </a:r>
          </a:p>
          <a:p>
            <a:pPr eaLnBrk="1" hangingPunct="1"/>
            <a:r>
              <a:rPr lang="en-US" altLang="zh-CN" sz="3600" b="1">
                <a:latin typeface="Times New Roman" pitchFamily="18" charset="0"/>
              </a:rPr>
              <a:t>I’m going to be </a:t>
            </a:r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</a:rPr>
              <a:t>a famous actor</a:t>
            </a:r>
            <a:r>
              <a:rPr lang="en-US" altLang="zh-CN" sz="3600" b="1">
                <a:latin typeface="Times New Roman" pitchFamily="18" charset="0"/>
              </a:rPr>
              <a:t> when</a:t>
            </a:r>
          </a:p>
          <a:p>
            <a:pPr eaLnBrk="1" hangingPunct="1"/>
            <a:r>
              <a:rPr lang="en-US" altLang="zh-CN" sz="3600" b="1">
                <a:latin typeface="Times New Roman" pitchFamily="18" charset="0"/>
              </a:rPr>
              <a:t>I grow up. </a:t>
            </a:r>
            <a:r>
              <a:rPr lang="zh-CN" altLang="en-US" sz="3100" b="1">
                <a:latin typeface="Times New Roman" pitchFamily="18" charset="0"/>
              </a:rPr>
              <a:t>我只是一个普通男孩</a:t>
            </a:r>
            <a:r>
              <a:rPr lang="en-US" altLang="zh-CN" sz="3100" b="1">
                <a:latin typeface="Times New Roman" pitchFamily="18" charset="0"/>
              </a:rPr>
              <a:t>, </a:t>
            </a:r>
            <a:r>
              <a:rPr lang="zh-CN" altLang="en-US" sz="3100" b="1">
                <a:latin typeface="Times New Roman" pitchFamily="18" charset="0"/>
              </a:rPr>
              <a:t>但我有</a:t>
            </a:r>
          </a:p>
          <a:p>
            <a:pPr eaLnBrk="1" hangingPunct="1"/>
            <a:r>
              <a:rPr lang="zh-CN" altLang="en-US" sz="3100" b="1">
                <a:latin typeface="Times New Roman" pitchFamily="18" charset="0"/>
              </a:rPr>
              <a:t>自己的梦想</a:t>
            </a:r>
            <a:r>
              <a:rPr lang="en-US" altLang="zh-CN" sz="3100" b="1">
                <a:latin typeface="Times New Roman" pitchFamily="18" charset="0"/>
              </a:rPr>
              <a:t>: </a:t>
            </a:r>
            <a:r>
              <a:rPr lang="zh-CN" altLang="en-US" sz="3100" b="1">
                <a:latin typeface="Times New Roman" pitchFamily="18" charset="0"/>
              </a:rPr>
              <a:t>长大后做一名演员。</a:t>
            </a:r>
          </a:p>
        </p:txBody>
      </p:sp>
      <p:sp>
        <p:nvSpPr>
          <p:cNvPr id="43012" name="Text Box 4"/>
          <p:cNvSpPr txBox="1">
            <a:spLocks noChangeArrowheads="1"/>
          </p:cNvSpPr>
          <p:nvPr/>
        </p:nvSpPr>
        <p:spPr bwMode="auto">
          <a:xfrm>
            <a:off x="827088" y="639763"/>
            <a:ext cx="3240087" cy="706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7" rIns="91435" bIns="45717">
            <a:spAutoFit/>
          </a:bodyPr>
          <a:lstStyle>
            <a:lvl1pPr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zh-CN" altLang="en-US" sz="4000" b="1">
                <a:solidFill>
                  <a:srgbClr val="0000CC"/>
                </a:solidFill>
              </a:rPr>
              <a:t>明星讲述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27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707" grpId="0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4" name="Picture 2" descr="b232ecf35872c249342acc2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8025" y="692150"/>
            <a:ext cx="5265738" cy="3948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3731" name="Text Box 3"/>
          <p:cNvSpPr txBox="1">
            <a:spLocks noChangeArrowheads="1"/>
          </p:cNvSpPr>
          <p:nvPr/>
        </p:nvSpPr>
        <p:spPr bwMode="auto">
          <a:xfrm>
            <a:off x="755650" y="5011738"/>
            <a:ext cx="7920038" cy="1139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7" rIns="91435" bIns="45717">
            <a:spAutoFit/>
          </a:bodyPr>
          <a:lstStyle>
            <a:lvl1pPr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3600" b="1">
                <a:latin typeface="Times New Roman" pitchFamily="18" charset="0"/>
              </a:rPr>
              <a:t>So</a:t>
            </a:r>
            <a:r>
              <a:rPr lang="en-US" altLang="zh-CN" sz="3600" b="1" i="1">
                <a:latin typeface="Times New Roman" pitchFamily="18" charset="0"/>
              </a:rPr>
              <a:t> </a:t>
            </a:r>
            <a:r>
              <a:rPr lang="en-US" altLang="zh-CN" sz="3600" b="1">
                <a:latin typeface="Times New Roman" pitchFamily="18" charset="0"/>
              </a:rPr>
              <a:t>I </a:t>
            </a:r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</a:rPr>
              <a:t>learn</a:t>
            </a:r>
            <a:r>
              <a:rPr lang="en-US" altLang="zh-CN" sz="3600" b="1">
                <a:latin typeface="Times New Roman" pitchFamily="18" charset="0"/>
              </a:rPr>
              <a:t> Chinese Kungfu very </a:t>
            </a:r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</a:rPr>
              <a:t>hard</a:t>
            </a:r>
            <a:r>
              <a:rPr lang="en-US" altLang="zh-CN" sz="3600" b="1">
                <a:latin typeface="Times New Roman" pitchFamily="18" charset="0"/>
              </a:rPr>
              <a:t>.</a:t>
            </a:r>
          </a:p>
          <a:p>
            <a:pPr eaLnBrk="1" hangingPunct="1"/>
            <a:r>
              <a:rPr lang="en-US" altLang="zh-CN" sz="3200" b="1">
                <a:latin typeface="Times New Roman" pitchFamily="18" charset="0"/>
              </a:rPr>
              <a:t>           </a:t>
            </a:r>
            <a:r>
              <a:rPr lang="zh-CN" altLang="en-US" sz="3200" b="1">
                <a:latin typeface="Times New Roman" pitchFamily="18" charset="0"/>
              </a:rPr>
              <a:t>所以我刻苦的学习功夫。</a:t>
            </a:r>
            <a:endParaRPr lang="zh-CN" altLang="en-US" sz="3200" b="1" i="1">
              <a:latin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37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3731" grpId="0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8" name="Picture 2" descr="2007042906533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360"/>
          <a:stretch>
            <a:fillRect/>
          </a:stretch>
        </p:blipFill>
        <p:spPr bwMode="auto">
          <a:xfrm>
            <a:off x="925513" y="1089025"/>
            <a:ext cx="3070225" cy="4230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4755" name="Text Box 3"/>
          <p:cNvSpPr txBox="1">
            <a:spLocks noChangeArrowheads="1"/>
          </p:cNvSpPr>
          <p:nvPr/>
        </p:nvSpPr>
        <p:spPr bwMode="auto">
          <a:xfrm>
            <a:off x="4211638" y="2354263"/>
            <a:ext cx="3567112" cy="1260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5" tIns="45717" rIns="91435" bIns="45717">
            <a:spAutoFit/>
          </a:bodyPr>
          <a:lstStyle>
            <a:lvl1pPr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4000" b="1">
                <a:latin typeface="Times New Roman" pitchFamily="18" charset="0"/>
              </a:rPr>
              <a:t>I </a:t>
            </a:r>
            <a:r>
              <a:rPr lang="en-US" altLang="zh-CN" sz="4000" b="1">
                <a:solidFill>
                  <a:srgbClr val="FF0000"/>
                </a:solidFill>
                <a:latin typeface="Times New Roman" pitchFamily="18" charset="0"/>
              </a:rPr>
              <a:t>never</a:t>
            </a:r>
            <a:r>
              <a:rPr lang="en-US" altLang="zh-CN" sz="4000" b="1">
                <a:latin typeface="Times New Roman" pitchFamily="18" charset="0"/>
              </a:rPr>
              <a:t> give up.</a:t>
            </a:r>
          </a:p>
          <a:p>
            <a:pPr eaLnBrk="1" hangingPunct="1"/>
            <a:r>
              <a:rPr lang="en-US" altLang="zh-CN" sz="3600" b="1">
                <a:latin typeface="Times New Roman" pitchFamily="18" charset="0"/>
              </a:rPr>
              <a:t>   </a:t>
            </a:r>
            <a:r>
              <a:rPr lang="zh-CN" altLang="en-US" sz="3600" b="1">
                <a:latin typeface="Times New Roman" pitchFamily="18" charset="0"/>
              </a:rPr>
              <a:t>我从不放弃。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47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4755" grpId="0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2" name="Picture 2" descr="2007112720111392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675" y="476250"/>
            <a:ext cx="3028950" cy="4319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5779" name="Text Box 3"/>
          <p:cNvSpPr txBox="1">
            <a:spLocks noChangeArrowheads="1"/>
          </p:cNvSpPr>
          <p:nvPr/>
        </p:nvSpPr>
        <p:spPr bwMode="auto">
          <a:xfrm>
            <a:off x="971550" y="4941888"/>
            <a:ext cx="7823200" cy="1138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7" rIns="91435" bIns="45717">
            <a:spAutoFit/>
          </a:bodyPr>
          <a:lstStyle>
            <a:lvl1pPr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3600" b="1">
                <a:latin typeface="Times New Roman" pitchFamily="18" charset="0"/>
              </a:rPr>
              <a:t>At last, I </a:t>
            </a:r>
            <a:r>
              <a:rPr lang="en-US" altLang="zh-CN" sz="3600" b="1">
                <a:solidFill>
                  <a:srgbClr val="FF0000"/>
                </a:solidFill>
                <a:latin typeface="Times New Roman" pitchFamily="18" charset="0"/>
              </a:rPr>
              <a:t>become</a:t>
            </a:r>
            <a:r>
              <a:rPr lang="en-US" altLang="zh-CN" sz="3600" b="1">
                <a:latin typeface="Times New Roman" pitchFamily="18" charset="0"/>
              </a:rPr>
              <a:t> a very famous actor.</a:t>
            </a:r>
          </a:p>
          <a:p>
            <a:pPr eaLnBrk="1" hangingPunct="1"/>
            <a:r>
              <a:rPr lang="en-US" altLang="zh-CN" sz="3200" b="1">
                <a:latin typeface="Times New Roman" pitchFamily="18" charset="0"/>
              </a:rPr>
              <a:t>      </a:t>
            </a:r>
            <a:r>
              <a:rPr lang="zh-CN" altLang="en-US" sz="3200" b="1">
                <a:latin typeface="Times New Roman" pitchFamily="18" charset="0"/>
              </a:rPr>
              <a:t>我终于成为了一位著名演员。</a:t>
            </a:r>
            <a:r>
              <a:rPr lang="zh-CN" altLang="en-US"/>
              <a:t>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57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779" grpId="0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6" name="Picture 2" descr="untitle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650" y="692150"/>
            <a:ext cx="2562225" cy="3844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7107" name="Text Box 3"/>
          <p:cNvSpPr txBox="1">
            <a:spLocks noChangeArrowheads="1"/>
          </p:cNvSpPr>
          <p:nvPr/>
        </p:nvSpPr>
        <p:spPr bwMode="auto">
          <a:xfrm>
            <a:off x="444500" y="4868863"/>
            <a:ext cx="332740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5" tIns="45717" rIns="91435" bIns="45717">
            <a:spAutoFit/>
          </a:bodyPr>
          <a:lstStyle>
            <a:lvl1pPr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3600" b="1">
                <a:solidFill>
                  <a:srgbClr val="0000CC"/>
                </a:solidFill>
                <a:latin typeface="Times New Roman" pitchFamily="18" charset="0"/>
              </a:rPr>
              <a:t>Wang Baoqiang</a:t>
            </a:r>
          </a:p>
        </p:txBody>
      </p:sp>
      <p:sp>
        <p:nvSpPr>
          <p:cNvPr id="76804" name="Rectangle 4"/>
          <p:cNvSpPr>
            <a:spLocks noChangeArrowheads="1"/>
          </p:cNvSpPr>
          <p:nvPr/>
        </p:nvSpPr>
        <p:spPr bwMode="auto">
          <a:xfrm>
            <a:off x="3706813" y="1003300"/>
            <a:ext cx="4002087" cy="157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5" tIns="45717" rIns="91435" bIns="45717">
            <a:spAutoFit/>
          </a:bodyPr>
          <a:lstStyle/>
          <a:p>
            <a:pPr defTabSz="912813"/>
            <a:r>
              <a:rPr lang="en-US" altLang="zh-CN" sz="3200" b="1">
                <a:latin typeface="Times New Roman" pitchFamily="18" charset="0"/>
              </a:rPr>
              <a:t>Where there is a will, </a:t>
            </a:r>
          </a:p>
          <a:p>
            <a:pPr defTabSz="912813"/>
            <a:r>
              <a:rPr lang="en-US" altLang="zh-CN" sz="3200" b="1">
                <a:latin typeface="Times New Roman" pitchFamily="18" charset="0"/>
              </a:rPr>
              <a:t>there is a way.</a:t>
            </a:r>
          </a:p>
          <a:p>
            <a:pPr defTabSz="912813"/>
            <a:r>
              <a:rPr lang="zh-CN" altLang="en-US" sz="3200" b="1">
                <a:latin typeface="宋体" pitchFamily="2" charset="-122"/>
              </a:rPr>
              <a:t>有志者</a:t>
            </a:r>
            <a:r>
              <a:rPr lang="en-US" altLang="zh-CN" sz="3200" b="1">
                <a:latin typeface="宋体" pitchFamily="2" charset="-122"/>
              </a:rPr>
              <a:t>,</a:t>
            </a:r>
            <a:r>
              <a:rPr lang="zh-CN" altLang="en-US" sz="3200" b="1">
                <a:latin typeface="宋体" pitchFamily="2" charset="-122"/>
              </a:rPr>
              <a:t>事竟成。</a:t>
            </a:r>
          </a:p>
        </p:txBody>
      </p:sp>
      <p:sp>
        <p:nvSpPr>
          <p:cNvPr id="76805" name="Rectangle 5"/>
          <p:cNvSpPr>
            <a:spLocks noChangeArrowheads="1"/>
          </p:cNvSpPr>
          <p:nvPr/>
        </p:nvSpPr>
        <p:spPr bwMode="auto">
          <a:xfrm>
            <a:off x="3706813" y="2889250"/>
            <a:ext cx="5087937" cy="157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5" tIns="45717" rIns="91435" bIns="45717">
            <a:spAutoFit/>
          </a:bodyPr>
          <a:lstStyle/>
          <a:p>
            <a:pPr defTabSz="912813"/>
            <a:r>
              <a:rPr lang="en-US" altLang="zh-CN" sz="3200" b="1">
                <a:latin typeface="Times New Roman" pitchFamily="18" charset="0"/>
              </a:rPr>
              <a:t>Work hard, You can make your dream come true!</a:t>
            </a:r>
          </a:p>
          <a:p>
            <a:pPr defTabSz="912813"/>
            <a:r>
              <a:rPr lang="zh-CN" altLang="en-US" sz="3200" b="1">
                <a:latin typeface="Times New Roman" pitchFamily="18" charset="0"/>
              </a:rPr>
              <a:t>努力吧</a:t>
            </a:r>
            <a:r>
              <a:rPr lang="en-US" altLang="zh-CN" sz="3200" b="1">
                <a:latin typeface="Times New Roman" pitchFamily="18" charset="0"/>
              </a:rPr>
              <a:t>, </a:t>
            </a:r>
            <a:r>
              <a:rPr lang="zh-CN" altLang="en-US" sz="3200" b="1">
                <a:latin typeface="Times New Roman" pitchFamily="18" charset="0"/>
              </a:rPr>
              <a:t>你可以梦想成真！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68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768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6804" grpId="0"/>
      <p:bldP spid="76805" grpId="0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6" name="Rectangle 2"/>
          <p:cNvGraphicFramePr>
            <a:graphicFrameLocks/>
          </p:cNvGraphicFramePr>
          <p:nvPr>
            <p:ph sz="half" idx="1"/>
          </p:nvPr>
        </p:nvGraphicFramePr>
        <p:xfrm>
          <a:off x="457200" y="2516188"/>
          <a:ext cx="4037013" cy="2692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3" name="Flash 文档" r:id="rId3" imgW="0" imgH="0" progId="Flash.Movie">
                  <p:embed/>
                </p:oleObj>
              </mc:Choice>
              <mc:Fallback>
                <p:oleObj name="Flash 文档" r:id="rId3" imgW="0" imgH="0" progId="Flash.Movie">
                  <p:embed/>
                  <p:pic>
                    <p:nvPicPr>
                      <p:cNvPr id="0" name="Rectangle 2"/>
                      <p:cNvPicPr preferRelativeResize="0">
                        <a:picLocks noChangeArrowheads="1"/>
                      </p:cNvPicPr>
                      <p:nvPr/>
                    </p:nvPicPr>
                    <p:blipFill>
                      <a:blip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" y="2516188"/>
                        <a:ext cx="4037013" cy="2692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27" name="Text Box 4"/>
          <p:cNvSpPr txBox="1">
            <a:spLocks noChangeArrowheads="1"/>
          </p:cNvSpPr>
          <p:nvPr/>
        </p:nvSpPr>
        <p:spPr bwMode="auto">
          <a:xfrm>
            <a:off x="1908175" y="1125538"/>
            <a:ext cx="1841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5" tIns="45717" rIns="91435" bIns="45717">
            <a:spAutoFit/>
          </a:bodyPr>
          <a:lstStyle>
            <a:lvl1pPr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defTabSz="912813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endParaRPr lang="zh-CN" altLang="zh-CN" i="1"/>
          </a:p>
        </p:txBody>
      </p:sp>
      <p:sp>
        <p:nvSpPr>
          <p:cNvPr id="1028" name="WordArt 5"/>
          <p:cNvSpPr>
            <a:spLocks noChangeArrowheads="1" noChangeShapeType="1" noTextEdit="1"/>
          </p:cNvSpPr>
          <p:nvPr/>
        </p:nvSpPr>
        <p:spPr bwMode="auto">
          <a:xfrm>
            <a:off x="2133600" y="609600"/>
            <a:ext cx="4678363" cy="1104900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11019"/>
              </a:avLst>
            </a:prstTxWarp>
          </a:bodyPr>
          <a:lstStyle/>
          <a:p>
            <a:pPr algn="ctr"/>
            <a:r>
              <a:rPr lang="zh-CN" altLang="en-US" sz="47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bg1"/>
                </a:solidFill>
                <a:latin typeface="华文行楷"/>
                <a:ea typeface="华文行楷"/>
              </a:rPr>
              <a:t>梦想小蜗牛</a:t>
            </a:r>
          </a:p>
        </p:txBody>
      </p:sp>
      <p:pic>
        <p:nvPicPr>
          <p:cNvPr id="1029" name="Picture 8" descr="C:\Documents and Settings\Administrator\桌面\01.jpg">
            <a:hlinkClick r:id="rId4" action="ppaction://hlinkfile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057400"/>
            <a:ext cx="7924800" cy="4413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0" name="TextBox 7"/>
          <p:cNvSpPr txBox="1">
            <a:spLocks noChangeArrowheads="1"/>
          </p:cNvSpPr>
          <p:nvPr/>
        </p:nvSpPr>
        <p:spPr bwMode="auto">
          <a:xfrm>
            <a:off x="5791200" y="1828800"/>
            <a:ext cx="28956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2000" b="1">
                <a:solidFill>
                  <a:srgbClr val="C00000"/>
                </a:solidFill>
              </a:rPr>
              <a:t>【</a:t>
            </a:r>
            <a:r>
              <a:rPr lang="zh-CN" altLang="en-US" sz="2000" b="1">
                <a:solidFill>
                  <a:srgbClr val="C00000"/>
                </a:solidFill>
              </a:rPr>
              <a:t>点击图片打开连接</a:t>
            </a:r>
            <a:r>
              <a:rPr lang="en-US" altLang="zh-CN" sz="2000" b="1">
                <a:solidFill>
                  <a:srgbClr val="C00000"/>
                </a:solidFill>
              </a:rPr>
              <a:t>】</a:t>
            </a:r>
            <a:endParaRPr lang="zh-CN" altLang="en-US" sz="2000" b="1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30" name="Picture 2" descr="-5Bwallco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2090" r="44916"/>
          <a:stretch>
            <a:fillRect/>
          </a:stretch>
        </p:blipFill>
        <p:spPr bwMode="auto">
          <a:xfrm>
            <a:off x="0" y="5791200"/>
            <a:ext cx="49530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8131" name="Picture 3" descr="-5Bwallco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2090" r="44916"/>
          <a:stretch>
            <a:fillRect/>
          </a:stretch>
        </p:blipFill>
        <p:spPr bwMode="auto">
          <a:xfrm>
            <a:off x="228600" y="5791200"/>
            <a:ext cx="49530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8132" name="Group 4"/>
          <p:cNvGrpSpPr>
            <a:grpSpLocks/>
          </p:cNvGrpSpPr>
          <p:nvPr/>
        </p:nvGrpSpPr>
        <p:grpSpPr bwMode="auto">
          <a:xfrm>
            <a:off x="152400" y="1828800"/>
            <a:ext cx="8991600" cy="5029200"/>
            <a:chOff x="0" y="0"/>
            <a:chExt cx="5760" cy="4320"/>
          </a:xfrm>
        </p:grpSpPr>
        <p:pic>
          <p:nvPicPr>
            <p:cNvPr id="48137" name="Picture 5" descr="-5Bwallcoo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824" r="44916"/>
            <a:stretch>
              <a:fillRect/>
            </a:stretch>
          </p:blipFill>
          <p:spPr bwMode="auto">
            <a:xfrm>
              <a:off x="0" y="0"/>
              <a:ext cx="3120" cy="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8138" name="Picture 6" descr="-5Bwallcoo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2881" t="2824" r="44916"/>
            <a:stretch>
              <a:fillRect/>
            </a:stretch>
          </p:blipFill>
          <p:spPr bwMode="auto">
            <a:xfrm>
              <a:off x="2592" y="0"/>
              <a:ext cx="1824" cy="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8139" name="Picture 7" descr="-5Bwallcoo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2881" t="2824" r="44916"/>
            <a:stretch>
              <a:fillRect/>
            </a:stretch>
          </p:blipFill>
          <p:spPr bwMode="auto">
            <a:xfrm>
              <a:off x="3936" y="0"/>
              <a:ext cx="1824" cy="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8140" name="Picture 8" descr="-5Bwallcoo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92090" r="44916"/>
            <a:stretch>
              <a:fillRect/>
            </a:stretch>
          </p:blipFill>
          <p:spPr bwMode="auto">
            <a:xfrm>
              <a:off x="96" y="3552"/>
              <a:ext cx="5664" cy="6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8141" name="Picture 9" descr="-5Bwallcoo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92090" r="44916"/>
            <a:stretch>
              <a:fillRect/>
            </a:stretch>
          </p:blipFill>
          <p:spPr bwMode="auto">
            <a:xfrm>
              <a:off x="1248" y="1056"/>
              <a:ext cx="4512" cy="4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8142" name="Picture 10" descr="-5Bwallcoo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92090" r="44916"/>
            <a:stretch>
              <a:fillRect/>
            </a:stretch>
          </p:blipFill>
          <p:spPr bwMode="auto">
            <a:xfrm rot="5400000">
              <a:off x="3456" y="2016"/>
              <a:ext cx="4320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48133" name="WordArt 11"/>
          <p:cNvSpPr>
            <a:spLocks noChangeArrowheads="1" noChangeShapeType="1" noTextEdit="1"/>
          </p:cNvSpPr>
          <p:nvPr/>
        </p:nvSpPr>
        <p:spPr bwMode="auto">
          <a:xfrm>
            <a:off x="2438400" y="304800"/>
            <a:ext cx="4114800" cy="12954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zh-CN" kern="10">
                <a:solidFill>
                  <a:srgbClr val="000080"/>
                </a:soli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MS PGothic"/>
                <a:ea typeface="MS PGothic"/>
              </a:rPr>
              <a:t>Homework </a:t>
            </a:r>
            <a:endParaRPr lang="zh-CN" altLang="en-US" kern="10">
              <a:solidFill>
                <a:srgbClr val="000080"/>
              </a:solidFill>
              <a:effectLst>
                <a:outerShdw dist="35921" dir="2700000" algn="ctr" rotWithShape="0">
                  <a:srgbClr val="C0C0C0">
                    <a:alpha val="79999"/>
                  </a:srgbClr>
                </a:outerShdw>
              </a:effectLst>
              <a:latin typeface="MS PGothic"/>
              <a:ea typeface="MS PGothic"/>
            </a:endParaRPr>
          </a:p>
        </p:txBody>
      </p:sp>
      <p:sp>
        <p:nvSpPr>
          <p:cNvPr id="48134" name="Text Box 12"/>
          <p:cNvSpPr txBox="1">
            <a:spLocks noChangeArrowheads="1"/>
          </p:cNvSpPr>
          <p:nvPr/>
        </p:nvSpPr>
        <p:spPr bwMode="auto">
          <a:xfrm>
            <a:off x="2667000" y="1935163"/>
            <a:ext cx="3481388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3200">
                <a:latin typeface="Arial Black" pitchFamily="34" charset="0"/>
              </a:rPr>
              <a:t>My plan for life</a:t>
            </a:r>
          </a:p>
        </p:txBody>
      </p:sp>
      <p:sp>
        <p:nvSpPr>
          <p:cNvPr id="48135" name="Text Box 13"/>
          <p:cNvSpPr txBox="1">
            <a:spLocks noChangeArrowheads="1"/>
          </p:cNvSpPr>
          <p:nvPr/>
        </p:nvSpPr>
        <p:spPr bwMode="auto">
          <a:xfrm>
            <a:off x="2133600" y="3230563"/>
            <a:ext cx="3617913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3200">
                <a:latin typeface="Comic Sans MS" pitchFamily="66" charset="0"/>
              </a:rPr>
              <a:t>I</a:t>
            </a:r>
            <a:r>
              <a:rPr lang="en-US" altLang="zh-CN" sz="3200"/>
              <a:t>’</a:t>
            </a:r>
            <a:r>
              <a:rPr lang="en-US" altLang="zh-CN" sz="3200">
                <a:latin typeface="Comic Sans MS" pitchFamily="66" charset="0"/>
              </a:rPr>
              <a:t>m going to be</a:t>
            </a:r>
            <a:r>
              <a:rPr lang="en-US" altLang="zh-CN" sz="3200"/>
              <a:t>…</a:t>
            </a:r>
            <a:endParaRPr lang="en-US" altLang="zh-CN" sz="3200">
              <a:latin typeface="Comic Sans MS" pitchFamily="66" charset="0"/>
            </a:endParaRPr>
          </a:p>
        </p:txBody>
      </p:sp>
      <p:sp>
        <p:nvSpPr>
          <p:cNvPr id="48136" name="Text Box 14"/>
          <p:cNvSpPr txBox="1">
            <a:spLocks noChangeArrowheads="1"/>
          </p:cNvSpPr>
          <p:nvPr/>
        </p:nvSpPr>
        <p:spPr bwMode="auto">
          <a:xfrm>
            <a:off x="381000" y="5410200"/>
            <a:ext cx="8288338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3200">
                <a:solidFill>
                  <a:schemeClr val="tx2"/>
                </a:solidFill>
                <a:latin typeface="Arial Black" pitchFamily="34" charset="0"/>
              </a:rPr>
              <a:t>Where there is a will, there is a way.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876" name="Picture 4" descr="1096742_000206353144_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533400"/>
            <a:ext cx="5715000" cy="38846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9877" name="Text Box 5"/>
          <p:cNvSpPr txBox="1">
            <a:spLocks noChangeArrowheads="1"/>
          </p:cNvSpPr>
          <p:nvPr/>
        </p:nvSpPr>
        <p:spPr bwMode="auto">
          <a:xfrm>
            <a:off x="1219200" y="5181600"/>
            <a:ext cx="6096000" cy="1616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4000"/>
              <a:t>nurse     </a:t>
            </a:r>
            <a:r>
              <a:rPr lang="zh-CN" altLang="en-US" sz="4000"/>
              <a:t>护士</a:t>
            </a:r>
            <a:r>
              <a:rPr lang="zh-CN" altLang="en-US" b="1">
                <a:solidFill>
                  <a:schemeClr val="bg1"/>
                </a:solidFill>
              </a:rPr>
              <a:t>学科网</a:t>
            </a:r>
            <a:endParaRPr lang="en-US" altLang="zh-CN" b="1">
              <a:solidFill>
                <a:schemeClr val="bg1"/>
              </a:solidFill>
            </a:endParaRPr>
          </a:p>
          <a:p>
            <a:pPr>
              <a:spcBef>
                <a:spcPct val="50000"/>
              </a:spcBef>
            </a:pPr>
            <a:endParaRPr lang="zh-CN" altLang="en-US" sz="40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98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98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WordArt 4"/>
          <p:cNvSpPr>
            <a:spLocks noChangeArrowheads="1" noChangeShapeType="1" noTextEdit="1"/>
          </p:cNvSpPr>
          <p:nvPr/>
        </p:nvSpPr>
        <p:spPr bwMode="auto">
          <a:xfrm>
            <a:off x="1676400" y="2438400"/>
            <a:ext cx="6248400" cy="2209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zh-CN" sz="3600" kern="10">
                <a:ln w="9525">
                  <a:solidFill>
                    <a:srgbClr val="FFCC99"/>
                  </a:solidFill>
                  <a:round/>
                  <a:headEnd/>
                  <a:tailEnd/>
                </a:ln>
                <a:solidFill>
                  <a:srgbClr val="FF9900"/>
                </a:solidFill>
                <a:latin typeface="华文行楷"/>
                <a:ea typeface="华文行楷"/>
              </a:rPr>
              <a:t>Thank You!</a:t>
            </a:r>
            <a:endParaRPr lang="zh-CN" altLang="en-US" sz="3600" kern="10">
              <a:ln w="9525">
                <a:solidFill>
                  <a:srgbClr val="FFCC99"/>
                </a:solidFill>
                <a:round/>
                <a:headEnd/>
                <a:tailEnd/>
              </a:ln>
              <a:solidFill>
                <a:srgbClr val="FF9900"/>
              </a:solidFill>
              <a:latin typeface="华文行楷"/>
              <a:ea typeface="华文行楷"/>
            </a:endParaRPr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0900" name="Picture 4" descr="2531170_131040382172_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533400"/>
            <a:ext cx="5943600" cy="3965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0901" name="Text Box 5"/>
          <p:cNvSpPr txBox="1">
            <a:spLocks noChangeArrowheads="1"/>
          </p:cNvSpPr>
          <p:nvPr/>
        </p:nvSpPr>
        <p:spPr bwMode="auto">
          <a:xfrm>
            <a:off x="1371600" y="5334000"/>
            <a:ext cx="59436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600"/>
              <a:t>Violinist       </a:t>
            </a:r>
            <a:r>
              <a:rPr lang="zh-CN" altLang="en-US" sz="3600"/>
              <a:t>小提琴手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09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09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26" name="Picture 6" descr="200809054069572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2600" y="838200"/>
            <a:ext cx="5534025" cy="3698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1927" name="Text Box 7"/>
          <p:cNvSpPr txBox="1">
            <a:spLocks noChangeArrowheads="1"/>
          </p:cNvSpPr>
          <p:nvPr/>
        </p:nvSpPr>
        <p:spPr bwMode="auto">
          <a:xfrm>
            <a:off x="1524000" y="5105400"/>
            <a:ext cx="57912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4000"/>
              <a:t>Pianist   </a:t>
            </a:r>
            <a:r>
              <a:rPr lang="zh-CN" altLang="en-US" sz="4000"/>
              <a:t>钢琴家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19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19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948" name="Picture 4" descr="Img30437746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2600" y="533400"/>
            <a:ext cx="5029200" cy="4616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2949" name="Text Box 5"/>
          <p:cNvSpPr txBox="1">
            <a:spLocks noChangeArrowheads="1"/>
          </p:cNvSpPr>
          <p:nvPr/>
        </p:nvSpPr>
        <p:spPr bwMode="auto">
          <a:xfrm>
            <a:off x="1219200" y="5638800"/>
            <a:ext cx="70866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600"/>
              <a:t>Pilot        </a:t>
            </a:r>
            <a:r>
              <a:rPr lang="zh-CN" altLang="en-US" sz="3600"/>
              <a:t>飞行员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829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3972" name="Picture 4" descr="W02012070532614404300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7400" y="304800"/>
            <a:ext cx="5664200" cy="4248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3973" name="Text Box 5"/>
          <p:cNvSpPr txBox="1">
            <a:spLocks noChangeArrowheads="1"/>
          </p:cNvSpPr>
          <p:nvPr/>
        </p:nvSpPr>
        <p:spPr bwMode="auto">
          <a:xfrm>
            <a:off x="1066800" y="5334000"/>
            <a:ext cx="723900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200"/>
              <a:t>Computer  programmer    </a:t>
            </a:r>
            <a:r>
              <a:rPr lang="zh-CN" altLang="en-US" sz="3200"/>
              <a:t>计算机编程人员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839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1_默认设计模板">
  <a:themeElements>
    <a:clrScheme name="1_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上海Nordri专业商务幻灯演示设计">
  <a:themeElements>
    <a:clrScheme name="上海Nordri专业商务幻灯演示设计 13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0000"/>
      </a:hlink>
      <a:folHlink>
        <a:srgbClr val="000000"/>
      </a:folHlink>
    </a:clrScheme>
    <a:fontScheme name="上海Nordri专业商务幻灯演示设计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上海Nordri专业商务幻灯演示设计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上海Nordri专业商务幻灯演示设计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上海Nordri专业商务幻灯演示设计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上海Nordri专业商务幻灯演示设计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上海Nordri专业商务幻灯演示设计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上海Nordri专业商务幻灯演示设计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上海Nordri专业商务幻灯演示设计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上海Nordri专业商务幻灯演示设计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上海Nordri专业商务幻灯演示设计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上海Nordri专业商务幻灯演示设计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上海Nordri专业商务幻灯演示设计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上海Nordri专业商务幻灯演示设计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上海Nordri专业商务幻灯演示设计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0000"/>
        </a:hlink>
        <a:folHlink>
          <a:srgbClr val="000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CCE8C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526</TotalTime>
  <Words>1693</Words>
  <Application>Microsoft Office PowerPoint</Application>
  <PresentationFormat>全屏显示(4:3)</PresentationFormat>
  <Paragraphs>262</Paragraphs>
  <Slides>50</Slides>
  <Notes>2</Notes>
  <HiddenSlides>0</HiddenSlides>
  <MMClips>0</MMClips>
  <ScaleCrop>false</ScaleCrop>
  <HeadingPairs>
    <vt:vector size="8" baseType="variant">
      <vt:variant>
        <vt:lpstr>已用的字体</vt:lpstr>
      </vt:variant>
      <vt:variant>
        <vt:i4>9</vt:i4>
      </vt:variant>
      <vt:variant>
        <vt:lpstr>主题</vt:lpstr>
      </vt:variant>
      <vt:variant>
        <vt:i4>2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50</vt:i4>
      </vt:variant>
    </vt:vector>
  </HeadingPairs>
  <TitlesOfParts>
    <vt:vector size="62" baseType="lpstr">
      <vt:lpstr>Arial</vt:lpstr>
      <vt:lpstr>宋体</vt:lpstr>
      <vt:lpstr>Calibri</vt:lpstr>
      <vt:lpstr>Verdana</vt:lpstr>
      <vt:lpstr>Times New Roman</vt:lpstr>
      <vt:lpstr>Lucida Console</vt:lpstr>
      <vt:lpstr>Comic Sans MS</vt:lpstr>
      <vt:lpstr>黑体</vt:lpstr>
      <vt:lpstr>Arial Black</vt:lpstr>
      <vt:lpstr>1_默认设计模板</vt:lpstr>
      <vt:lpstr>上海Nordri专业商务幻灯演示设计</vt:lpstr>
      <vt:lpstr>Flash 文档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1c Pair work 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user</cp:lastModifiedBy>
  <cp:revision>67</cp:revision>
  <cp:lastPrinted>1601-01-01T00:00:00Z</cp:lastPrinted>
  <dcterms:created xsi:type="dcterms:W3CDTF">1601-01-01T00:00:00Z</dcterms:created>
  <dcterms:modified xsi:type="dcterms:W3CDTF">2015-08-12T06:40:57Z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